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349" r:id="rId1"/>
  </p:sldMasterIdLst>
  <p:notesMasterIdLst>
    <p:notesMasterId r:id="rId12"/>
  </p:notesMasterIdLst>
  <p:sldIdLst>
    <p:sldId id="311" r:id="rId2"/>
    <p:sldId id="321" r:id="rId3"/>
    <p:sldId id="323" r:id="rId4"/>
    <p:sldId id="317" r:id="rId5"/>
    <p:sldId id="318" r:id="rId6"/>
    <p:sldId id="324" r:id="rId7"/>
    <p:sldId id="331" r:id="rId8"/>
    <p:sldId id="329" r:id="rId9"/>
    <p:sldId id="327" r:id="rId10"/>
    <p:sldId id="328" r:id="rId11"/>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3" autoAdjust="0"/>
  </p:normalViewPr>
  <p:slideViewPr>
    <p:cSldViewPr>
      <p:cViewPr varScale="1">
        <p:scale>
          <a:sx n="68" d="100"/>
          <a:sy n="68" d="100"/>
        </p:scale>
        <p:origin x="1170"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5912" tIns="47955" rIns="95912" bIns="47955" rtlCol="0"/>
          <a:lstStyle>
            <a:lvl1pPr algn="l">
              <a:defRPr sz="1300"/>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5912" tIns="47955" rIns="95912" bIns="47955" rtlCol="0"/>
          <a:lstStyle>
            <a:lvl1pPr algn="r">
              <a:defRPr sz="1300"/>
            </a:lvl1pPr>
          </a:lstStyle>
          <a:p>
            <a:pPr>
              <a:defRPr/>
            </a:pPr>
            <a:fld id="{252DE5D3-1DC7-40DE-9AC4-8ECA7A5455EE}" type="datetimeFigureOut">
              <a:rPr lang="fr-FR"/>
              <a:pPr>
                <a:defRPr/>
              </a:pPr>
              <a:t>28/10/2021</a:t>
            </a:fld>
            <a:endParaRPr lang="fr-FR"/>
          </a:p>
        </p:txBody>
      </p:sp>
      <p:sp>
        <p:nvSpPr>
          <p:cNvPr id="4" name="Espace réservé de l'image des diapositives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5912" tIns="47955" rIns="95912" bIns="47955" rtlCol="0" anchor="ctr"/>
          <a:lstStyle/>
          <a:p>
            <a:pPr lvl="0"/>
            <a:endParaRPr lang="fr-FR" noProof="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5912" tIns="47955" rIns="95912" bIns="47955"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5912" tIns="47955" rIns="95912" bIns="47955" rtlCol="0" anchor="b"/>
          <a:lstStyle>
            <a:lvl1pPr algn="l">
              <a:defRPr sz="1300"/>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5912" tIns="47955" rIns="95912" bIns="47955" rtlCol="0" anchor="b"/>
          <a:lstStyle>
            <a:lvl1pPr algn="r">
              <a:defRPr sz="1300"/>
            </a:lvl1pPr>
          </a:lstStyle>
          <a:p>
            <a:pPr>
              <a:defRPr/>
            </a:pPr>
            <a:fld id="{830F82E5-E36A-4246-AD65-F5591C242A0D}"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cs typeface="Arial" pitchFamily="34" charset="0"/>
            </a:endParaRPr>
          </a:p>
        </p:txBody>
      </p:sp>
      <p:sp>
        <p:nvSpPr>
          <p:cNvPr id="24580" name="Espace réservé du numéro de diapositive 3"/>
          <p:cNvSpPr txBox="1">
            <a:spLocks noGrp="1"/>
          </p:cNvSpPr>
          <p:nvPr/>
        </p:nvSpPr>
        <p:spPr bwMode="auto">
          <a:xfrm>
            <a:off x="4021138" y="9721850"/>
            <a:ext cx="3076575" cy="511175"/>
          </a:xfrm>
          <a:prstGeom prst="rect">
            <a:avLst/>
          </a:prstGeom>
          <a:noFill/>
          <a:ln w="9525">
            <a:noFill/>
            <a:miter lim="800000"/>
            <a:headEnd/>
            <a:tailEnd/>
          </a:ln>
        </p:spPr>
        <p:txBody>
          <a:bodyPr lIns="95912" tIns="47955" rIns="95912" bIns="47955" anchor="b"/>
          <a:lstStyle/>
          <a:p>
            <a:pPr algn="r"/>
            <a:fld id="{95FD15C9-8D9A-450A-94A7-55F773C608F6}" type="slidenum">
              <a:rPr lang="fr-FR" sz="1300"/>
              <a:pPr algn="r"/>
              <a:t>1</a:t>
            </a:fld>
            <a:endParaRPr lang="fr-FR" sz="1300" dirty="0"/>
          </a:p>
        </p:txBody>
      </p:sp>
      <p:sp>
        <p:nvSpPr>
          <p:cNvPr id="24581" name="Espace réservé de la date 4"/>
          <p:cNvSpPr txBox="1">
            <a:spLocks noGrp="1"/>
          </p:cNvSpPr>
          <p:nvPr/>
        </p:nvSpPr>
        <p:spPr bwMode="auto">
          <a:xfrm>
            <a:off x="4021138" y="0"/>
            <a:ext cx="3076575" cy="511175"/>
          </a:xfrm>
          <a:prstGeom prst="rect">
            <a:avLst/>
          </a:prstGeom>
          <a:noFill/>
          <a:ln w="9525">
            <a:noFill/>
            <a:miter lim="800000"/>
            <a:headEnd/>
            <a:tailEnd/>
          </a:ln>
        </p:spPr>
        <p:txBody>
          <a:bodyPr lIns="95912" tIns="47955" rIns="95912" bIns="47955"/>
          <a:lstStyle/>
          <a:p>
            <a:pPr algn="r"/>
            <a:r>
              <a:rPr lang="fr-FR" sz="1300" dirty="0"/>
              <a:t>10/11/2011</a:t>
            </a:r>
          </a:p>
        </p:txBody>
      </p:sp>
      <p:sp>
        <p:nvSpPr>
          <p:cNvPr id="24582" name="Espace réservé du pied de page 5"/>
          <p:cNvSpPr txBox="1">
            <a:spLocks noGrp="1"/>
          </p:cNvSpPr>
          <p:nvPr/>
        </p:nvSpPr>
        <p:spPr bwMode="auto">
          <a:xfrm>
            <a:off x="0" y="9721850"/>
            <a:ext cx="3076575" cy="511175"/>
          </a:xfrm>
          <a:prstGeom prst="rect">
            <a:avLst/>
          </a:prstGeom>
          <a:noFill/>
          <a:ln w="9525">
            <a:noFill/>
            <a:miter lim="800000"/>
            <a:headEnd/>
            <a:tailEnd/>
          </a:ln>
        </p:spPr>
        <p:txBody>
          <a:bodyPr lIns="95912" tIns="47955" rIns="95912" bIns="47955" anchor="b"/>
          <a:lstStyle/>
          <a:p>
            <a:endParaRPr lang="fr-FR"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cs typeface="Arial" pitchFamily="34" charset="0"/>
            </a:endParaRPr>
          </a:p>
        </p:txBody>
      </p:sp>
      <p:sp>
        <p:nvSpPr>
          <p:cNvPr id="24580" name="Espace réservé du numéro de diapositive 3"/>
          <p:cNvSpPr txBox="1">
            <a:spLocks noGrp="1"/>
          </p:cNvSpPr>
          <p:nvPr/>
        </p:nvSpPr>
        <p:spPr bwMode="auto">
          <a:xfrm>
            <a:off x="4021138" y="9721850"/>
            <a:ext cx="3076575" cy="511175"/>
          </a:xfrm>
          <a:prstGeom prst="rect">
            <a:avLst/>
          </a:prstGeom>
          <a:noFill/>
          <a:ln w="9525">
            <a:noFill/>
            <a:miter lim="800000"/>
            <a:headEnd/>
            <a:tailEnd/>
          </a:ln>
        </p:spPr>
        <p:txBody>
          <a:bodyPr lIns="95912" tIns="47955" rIns="95912" bIns="47955" anchor="b"/>
          <a:lstStyle/>
          <a:p>
            <a:pPr algn="r"/>
            <a:fld id="{95FD15C9-8D9A-450A-94A7-55F773C608F6}" type="slidenum">
              <a:rPr lang="fr-FR" sz="1300"/>
              <a:pPr algn="r"/>
              <a:t>2</a:t>
            </a:fld>
            <a:endParaRPr lang="fr-FR" sz="1300" dirty="0"/>
          </a:p>
        </p:txBody>
      </p:sp>
      <p:sp>
        <p:nvSpPr>
          <p:cNvPr id="24581" name="Espace réservé de la date 4"/>
          <p:cNvSpPr txBox="1">
            <a:spLocks noGrp="1"/>
          </p:cNvSpPr>
          <p:nvPr/>
        </p:nvSpPr>
        <p:spPr bwMode="auto">
          <a:xfrm>
            <a:off x="4021138" y="0"/>
            <a:ext cx="3076575" cy="511175"/>
          </a:xfrm>
          <a:prstGeom prst="rect">
            <a:avLst/>
          </a:prstGeom>
          <a:noFill/>
          <a:ln w="9525">
            <a:noFill/>
            <a:miter lim="800000"/>
            <a:headEnd/>
            <a:tailEnd/>
          </a:ln>
        </p:spPr>
        <p:txBody>
          <a:bodyPr lIns="95912" tIns="47955" rIns="95912" bIns="47955"/>
          <a:lstStyle/>
          <a:p>
            <a:pPr algn="r"/>
            <a:r>
              <a:rPr lang="fr-FR" sz="1300" dirty="0"/>
              <a:t>10/11/2011</a:t>
            </a:r>
          </a:p>
        </p:txBody>
      </p:sp>
      <p:sp>
        <p:nvSpPr>
          <p:cNvPr id="24582" name="Espace réservé du pied de page 5"/>
          <p:cNvSpPr txBox="1">
            <a:spLocks noGrp="1"/>
          </p:cNvSpPr>
          <p:nvPr/>
        </p:nvSpPr>
        <p:spPr bwMode="auto">
          <a:xfrm>
            <a:off x="0" y="9721850"/>
            <a:ext cx="3076575" cy="511175"/>
          </a:xfrm>
          <a:prstGeom prst="rect">
            <a:avLst/>
          </a:prstGeom>
          <a:noFill/>
          <a:ln w="9525">
            <a:noFill/>
            <a:miter lim="800000"/>
            <a:headEnd/>
            <a:tailEnd/>
          </a:ln>
        </p:spPr>
        <p:txBody>
          <a:bodyPr lIns="95912" tIns="47955" rIns="95912" bIns="47955" anchor="b"/>
          <a:lstStyle/>
          <a:p>
            <a:endParaRPr lang="fr-FR"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p>
            <a:pPr>
              <a:defRPr/>
            </a:pPr>
            <a:endParaRPr lang="fr-FR"/>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C48939F5-FF80-4243-8A17-4A3C21ECBAFA}" type="slidenum">
              <a:rPr lang="fr-FR" smtClean="0"/>
              <a:pPr>
                <a:defRPr/>
              </a:pPr>
              <a:t>‹N°›</a:t>
            </a:fld>
            <a:endParaRPr lang="fr-FR"/>
          </a:p>
        </p:txBody>
      </p:sp>
      <p:sp>
        <p:nvSpPr>
          <p:cNvPr id="12" name="Espace réservé du pied de page 11"/>
          <p:cNvSpPr>
            <a:spLocks noGrp="1"/>
          </p:cNvSpPr>
          <p:nvPr>
            <p:ph type="ftr" sz="quarter" idx="12"/>
          </p:nvPr>
        </p:nvSpPr>
        <p:spPr>
          <a:xfrm>
            <a:off x="1600200" y="6509004"/>
            <a:ext cx="3907464" cy="274320"/>
          </a:xfrm>
        </p:spPr>
        <p:txBody>
          <a:bodyPr vert="horz" rtlCol="0"/>
          <a:lstStyle/>
          <a:p>
            <a:pPr>
              <a:defRPr/>
            </a:pPr>
            <a:r>
              <a:rPr lang="fr-FR"/>
              <a:t>Colloque AEIS--2020  28 et 29  octobre 2021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Colloque AEIS--2020  28 et 29  octobre 2021</a:t>
            </a:r>
          </a:p>
        </p:txBody>
      </p:sp>
      <p:sp>
        <p:nvSpPr>
          <p:cNvPr id="6" name="Espace réservé du numéro de diapositive 5"/>
          <p:cNvSpPr>
            <a:spLocks noGrp="1"/>
          </p:cNvSpPr>
          <p:nvPr>
            <p:ph type="sldNum" sz="quarter" idx="12"/>
          </p:nvPr>
        </p:nvSpPr>
        <p:spPr/>
        <p:txBody>
          <a:bodyPr/>
          <a:lstStyle/>
          <a:p>
            <a:pPr>
              <a:defRPr/>
            </a:pPr>
            <a:fld id="{B14F7D8B-1F90-4914-9400-B37E61721CED}"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lgn="l">
              <a:defRPr/>
            </a:lvl1pPr>
            <a:extLs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Colloque AEIS--2020  28 et 29  octobre 2021</a:t>
            </a:r>
          </a:p>
        </p:txBody>
      </p:sp>
      <p:sp>
        <p:nvSpPr>
          <p:cNvPr id="6" name="Espace réservé du numéro de diapositive 5"/>
          <p:cNvSpPr>
            <a:spLocks noGrp="1"/>
          </p:cNvSpPr>
          <p:nvPr>
            <p:ph type="sldNum" sz="quarter" idx="12"/>
          </p:nvPr>
        </p:nvSpPr>
        <p:spPr/>
        <p:txBody>
          <a:bodyPr/>
          <a:lstStyle/>
          <a:p>
            <a:pPr>
              <a:defRPr/>
            </a:pPr>
            <a:fld id="{B14F7D8B-1F90-4914-9400-B37E61721CED}"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Colloque AEIS--2020  28 et 29  octobre 2021</a:t>
            </a:r>
          </a:p>
        </p:txBody>
      </p:sp>
      <p:sp>
        <p:nvSpPr>
          <p:cNvPr id="6" name="Espace réservé du numéro de diapositive 5"/>
          <p:cNvSpPr>
            <a:spLocks noGrp="1"/>
          </p:cNvSpPr>
          <p:nvPr>
            <p:ph type="sldNum" sz="quarter" idx="12"/>
          </p:nvPr>
        </p:nvSpPr>
        <p:spPr/>
        <p:txBody>
          <a:bodyPr/>
          <a:lstStyle/>
          <a:p>
            <a:pPr>
              <a:defRPr/>
            </a:pPr>
            <a:fld id="{6D1A467C-A1B1-423A-8168-6FD76F498445}"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p>
            <a:pPr>
              <a:defRPr/>
            </a:pPr>
            <a:endParaRPr lang="fr-FR"/>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A4C80D5C-61D9-4AEF-BC27-A5A075F31FB0}" type="slidenum">
              <a:rPr lang="fr-FR" smtClean="0"/>
              <a:pPr>
                <a:defRPr/>
              </a:pPr>
              <a:t>‹N°›</a:t>
            </a:fld>
            <a:endParaRPr lang="fr-FR"/>
          </a:p>
        </p:txBody>
      </p:sp>
      <p:sp>
        <p:nvSpPr>
          <p:cNvPr id="10" name="Espace réservé du pied de page 9"/>
          <p:cNvSpPr>
            <a:spLocks noGrp="1"/>
          </p:cNvSpPr>
          <p:nvPr>
            <p:ph type="ftr" sz="quarter" idx="12"/>
          </p:nvPr>
        </p:nvSpPr>
        <p:spPr>
          <a:xfrm>
            <a:off x="1600200" y="6513670"/>
            <a:ext cx="3907464" cy="274320"/>
          </a:xfrm>
        </p:spPr>
        <p:txBody>
          <a:bodyPr vert="horz" rtlCol="0"/>
          <a:lstStyle/>
          <a:p>
            <a:pPr>
              <a:defRPr/>
            </a:pPr>
            <a:r>
              <a:rPr lang="fr-FR"/>
              <a:t>Colloque AEIS--2020  28 et 29  octobre 2021</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r>
              <a:rPr lang="fr-FR"/>
              <a:t>Colloque AEIS--2020  28 et 29  octobre 2021</a:t>
            </a:r>
          </a:p>
        </p:txBody>
      </p:sp>
      <p:sp>
        <p:nvSpPr>
          <p:cNvPr id="7" name="Espace réservé du numéro de diapositive 6"/>
          <p:cNvSpPr>
            <a:spLocks noGrp="1"/>
          </p:cNvSpPr>
          <p:nvPr>
            <p:ph type="sldNum" sz="quarter" idx="12"/>
          </p:nvPr>
        </p:nvSpPr>
        <p:spPr>
          <a:xfrm>
            <a:off x="8641080" y="6514568"/>
            <a:ext cx="464288" cy="274320"/>
          </a:xfrm>
        </p:spPr>
        <p:txBody>
          <a:bodyPr/>
          <a:lstStyle/>
          <a:p>
            <a:pPr>
              <a:defRPr/>
            </a:pPr>
            <a:fld id="{CD9D2D58-E793-4915-8D1D-5D8FA0100468}" type="slidenum">
              <a:rPr lang="fr-FR" smtClean="0"/>
              <a:pPr>
                <a:defRPr/>
              </a:pPr>
              <a:t>‹N°›</a:t>
            </a:fld>
            <a:endParaRPr lang="fr-F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r>
              <a:rPr lang="fr-FR"/>
              <a:t>Colloque AEIS--2020  28 et 29  octobre 2021</a:t>
            </a:r>
          </a:p>
        </p:txBody>
      </p:sp>
      <p:sp>
        <p:nvSpPr>
          <p:cNvPr id="9" name="Espace réservé du numéro de diapositive 8"/>
          <p:cNvSpPr>
            <a:spLocks noGrp="1"/>
          </p:cNvSpPr>
          <p:nvPr>
            <p:ph type="sldNum" sz="quarter" idx="12"/>
          </p:nvPr>
        </p:nvSpPr>
        <p:spPr>
          <a:xfrm>
            <a:off x="8641080" y="6514568"/>
            <a:ext cx="464288" cy="274320"/>
          </a:xfrm>
        </p:spPr>
        <p:txBody>
          <a:bodyPr/>
          <a:lstStyle/>
          <a:p>
            <a:pPr>
              <a:defRPr/>
            </a:pPr>
            <a:fld id="{E7E469F1-59C6-46D4-B7C3-282FF8A9B82F}"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r>
              <a:rPr lang="fr-FR"/>
              <a:t>Colloque AEIS--2020  28 et 29  octobre 2021</a:t>
            </a:r>
          </a:p>
        </p:txBody>
      </p:sp>
      <p:sp>
        <p:nvSpPr>
          <p:cNvPr id="5" name="Espace réservé du numéro de diapositive 4"/>
          <p:cNvSpPr>
            <a:spLocks noGrp="1"/>
          </p:cNvSpPr>
          <p:nvPr>
            <p:ph type="sldNum" sz="quarter" idx="12"/>
          </p:nvPr>
        </p:nvSpPr>
        <p:spPr/>
        <p:txBody>
          <a:bodyPr/>
          <a:lstStyle/>
          <a:p>
            <a:pPr>
              <a:defRPr/>
            </a:pPr>
            <a:fld id="{6A67B4F2-ECF1-4C84-8C17-F3D4793920D4}" type="slidenum">
              <a:rPr lang="fr-FR" smtClean="0"/>
              <a:pPr>
                <a:defRPr/>
              </a:pPr>
              <a:t>‹N°›</a:t>
            </a:fld>
            <a:endParaRPr lang="fr-F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r>
              <a:rPr lang="fr-FR"/>
              <a:t>Colloque AEIS--2020  28 et 29  octobre 2021</a:t>
            </a:r>
          </a:p>
        </p:txBody>
      </p:sp>
      <p:sp>
        <p:nvSpPr>
          <p:cNvPr id="4" name="Espace réservé du numéro de diapositive 3"/>
          <p:cNvSpPr>
            <a:spLocks noGrp="1"/>
          </p:cNvSpPr>
          <p:nvPr>
            <p:ph type="sldNum" sz="quarter" idx="12"/>
          </p:nvPr>
        </p:nvSpPr>
        <p:spPr/>
        <p:txBody>
          <a:bodyPr/>
          <a:lstStyle/>
          <a:p>
            <a:pPr>
              <a:defRPr/>
            </a:pPr>
            <a:fld id="{9DB7C08B-9399-4140-A2F3-ACC6ACC7A698}"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p>
            <a:pPr>
              <a:defRPr/>
            </a:pPr>
            <a:endParaRPr lang="fr-FR"/>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AABC43AE-CF84-4CB2-8B16-39132152E422}" type="slidenum">
              <a:rPr lang="fr-FR" smtClean="0"/>
              <a:pPr>
                <a:defRPr/>
              </a:pPr>
              <a:t>‹N°›</a:t>
            </a:fld>
            <a:endParaRPr lang="fr-FR"/>
          </a:p>
        </p:txBody>
      </p:sp>
      <p:sp>
        <p:nvSpPr>
          <p:cNvPr id="11" name="Espace réservé du pied de page 10"/>
          <p:cNvSpPr>
            <a:spLocks noGrp="1"/>
          </p:cNvSpPr>
          <p:nvPr>
            <p:ph type="ftr" sz="quarter" idx="12"/>
          </p:nvPr>
        </p:nvSpPr>
        <p:spPr>
          <a:xfrm>
            <a:off x="1600200" y="6513670"/>
            <a:ext cx="3907464" cy="274320"/>
          </a:xfrm>
        </p:spPr>
        <p:txBody>
          <a:bodyPr vert="horz" rtlCol="0"/>
          <a:lstStyle/>
          <a:p>
            <a:pPr>
              <a:defRPr/>
            </a:pPr>
            <a:r>
              <a:rPr lang="fr-FR"/>
              <a:t>Colloque AEIS--2020  28 et 29  octobre 2021</a:t>
            </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p>
            <a:pPr>
              <a:defRPr/>
            </a:pPr>
            <a:endParaRPr lang="fr-FR"/>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C7715743-AC39-4942-A137-BED9677D7720}" type="slidenum">
              <a:rPr lang="fr-FR" smtClean="0"/>
              <a:pPr>
                <a:defRPr/>
              </a:pPr>
              <a:t>‹N°›</a:t>
            </a:fld>
            <a:endParaRPr lang="fr-FR"/>
          </a:p>
        </p:txBody>
      </p:sp>
      <p:sp>
        <p:nvSpPr>
          <p:cNvPr id="10" name="Espace réservé du pied de page 9"/>
          <p:cNvSpPr>
            <a:spLocks noGrp="1"/>
          </p:cNvSpPr>
          <p:nvPr>
            <p:ph type="ftr" sz="quarter" idx="12"/>
          </p:nvPr>
        </p:nvSpPr>
        <p:spPr>
          <a:xfrm>
            <a:off x="1600200" y="6509004"/>
            <a:ext cx="3907464" cy="274320"/>
          </a:xfrm>
        </p:spPr>
        <p:txBody>
          <a:bodyPr vert="horz" rtlCol="0"/>
          <a:lstStyle/>
          <a:p>
            <a:pPr>
              <a:defRPr/>
            </a:pPr>
            <a:r>
              <a:rPr lang="fr-FR"/>
              <a:t>Colloque AEIS--2020  28 et 29  octobre 2021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r>
              <a:rPr lang="fr-FR"/>
              <a:t>Colloque AEIS--2020  28 et 29  octobre 2021</a:t>
            </a:r>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fr-FR"/>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B14F7D8B-1F90-4914-9400-B37E61721CED}" type="slidenum">
              <a:rPr lang="fr-FR" smtClean="0"/>
              <a:pPr>
                <a:defRPr/>
              </a:pPr>
              <a:t>‹N°›</a:t>
            </a:fld>
            <a:endParaRPr lang="fr-FR"/>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dk1" tx1="lt1" bg2="dk2" tx2="lt2" accent1="accent1" accent2="accent2" accent3="accent3" accent4="accent4" accent5="accent5" accent6="accent6" hlink="hlink" folHlink="folHlink"/>
  <p:sldLayoutIdLst>
    <p:sldLayoutId id="2147484350"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hf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NULL" TargetMode="External"/><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hyperlink" Target="https://aeis-2020.sciencesconf.org/" TargetMode="External"/><Relationship Id="rId9" Type="http://schemas.openxmlformats.org/officeDocument/2006/relationships/image" Target="../media/image7.jpeg"/><Relationship Id="rId14" Type="http://schemas.openxmlformats.org/officeDocument/2006/relationships/hyperlink" Target="http://www.science-inter.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paris.fr/"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NULL" TargetMode="External"/><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mailto:Victor.mastrangelo@science-inter.com" TargetMode="External"/><Relationship Id="rId5" Type="http://schemas.openxmlformats.org/officeDocument/2006/relationships/hyperlink" Target="https://aeis-2020.sciencesconf.org/" TargetMode="External"/><Relationship Id="rId10" Type="http://schemas.openxmlformats.org/officeDocument/2006/relationships/image" Target="../media/image13.png"/><Relationship Id="rId4" Type="http://schemas.openxmlformats.org/officeDocument/2006/relationships/hyperlink" Target="https://aeis-2018.sciencesconf.org/" TargetMode="External"/><Relationship Id="rId9" Type="http://schemas.openxmlformats.org/officeDocument/2006/relationships/hyperlink" Target="http://www.science-inte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aboutique.edpsciences.fr/"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cstate="print"/>
          <a:srcRect/>
          <a:stretch>
            <a:fillRect/>
          </a:stretch>
        </p:blipFill>
        <p:spPr bwMode="auto">
          <a:xfrm>
            <a:off x="0" y="1"/>
            <a:ext cx="1187624" cy="986104"/>
          </a:xfrm>
          <a:prstGeom prst="rect">
            <a:avLst/>
          </a:prstGeom>
          <a:noFill/>
          <a:ln w="9525">
            <a:noFill/>
            <a:miter lim="800000"/>
            <a:headEnd/>
            <a:tailEnd/>
          </a:ln>
        </p:spPr>
      </p:pic>
      <p:sp>
        <p:nvSpPr>
          <p:cNvPr id="7172" name="ZoneTexte 6"/>
          <p:cNvSpPr txBox="1">
            <a:spLocks noChangeArrowheads="1"/>
          </p:cNvSpPr>
          <p:nvPr/>
        </p:nvSpPr>
        <p:spPr bwMode="auto">
          <a:xfrm>
            <a:off x="0" y="1557338"/>
            <a:ext cx="9144000" cy="2492990"/>
          </a:xfrm>
          <a:prstGeom prst="rect">
            <a:avLst/>
          </a:prstGeom>
          <a:noFill/>
          <a:ln w="9525">
            <a:noFill/>
            <a:miter lim="800000"/>
            <a:headEnd/>
            <a:tailEnd/>
          </a:ln>
        </p:spPr>
        <p:txBody>
          <a:bodyPr>
            <a:spAutoFit/>
          </a:bodyPr>
          <a:lstStyle/>
          <a:p>
            <a:pPr algn="ctr"/>
            <a:r>
              <a:rPr lang="fr-FR" b="1" dirty="0">
                <a:solidFill>
                  <a:srgbClr val="FFFF00"/>
                </a:solidFill>
              </a:rPr>
              <a:t> colloque/Congrès  interdisciplinaire et européen </a:t>
            </a:r>
          </a:p>
          <a:p>
            <a:pPr algn="ctr"/>
            <a:endParaRPr lang="fr-FR" sz="2400" dirty="0">
              <a:solidFill>
                <a:srgbClr val="FFFF00"/>
              </a:solidFill>
            </a:endParaRPr>
          </a:p>
          <a:p>
            <a:pPr algn="ctr"/>
            <a:r>
              <a:rPr lang="fr-FR" sz="24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LES SIGNATURES DES ÉTATS MÉSOSCOPIQUES </a:t>
            </a:r>
          </a:p>
          <a:p>
            <a:pPr algn="ctr"/>
            <a:r>
              <a:rPr lang="fr-FR" sz="24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DE   LA MATIÈRE</a:t>
            </a:r>
            <a:endParaRPr lang="fr-FR" sz="24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r>
              <a:rPr lang="fr-FR" sz="1800" u="sng" dirty="0">
                <a:solidFill>
                  <a:srgbClr val="92D050"/>
                </a:solidFill>
                <a:effectLst/>
                <a:latin typeface="Roboto-Regular"/>
                <a:ea typeface="Calibri" panose="020F0502020204030204" pitchFamily="34" charset="0"/>
                <a:hlinkClick r:id="rId4">
                  <a:extLst>
                    <a:ext uri="{A12FA001-AC4F-418D-AE19-62706E023703}">
                      <ahyp:hlinkClr xmlns:ahyp="http://schemas.microsoft.com/office/drawing/2018/hyperlinkcolor" val="tx"/>
                    </a:ext>
                  </a:extLst>
                </a:hlinkClick>
              </a:rPr>
              <a:t>https://aeis-2020.sciencesconf.org/</a:t>
            </a:r>
            <a:r>
              <a:rPr lang="fr-FR" sz="1800" dirty="0">
                <a:solidFill>
                  <a:srgbClr val="92D050"/>
                </a:solidFill>
                <a:effectLst/>
                <a:latin typeface="Roboto-Regular"/>
                <a:ea typeface="Calibri" panose="020F0502020204030204" pitchFamily="34" charset="0"/>
              </a:rPr>
              <a:t> </a:t>
            </a:r>
            <a:endParaRPr lang="fr-FR" sz="1800" dirty="0">
              <a:solidFill>
                <a:srgbClr val="92D050"/>
              </a:solidFill>
              <a:effectLst/>
              <a:latin typeface="Times New Roman" panose="02020603050405020304" pitchFamily="18" charset="0"/>
              <a:ea typeface="Calibri" panose="020F0502020204030204" pitchFamily="34" charset="0"/>
            </a:endParaRPr>
          </a:p>
          <a:p>
            <a:pPr algn="ctr"/>
            <a:endParaRPr lang="fr-FR" sz="1600" dirty="0">
              <a:solidFill>
                <a:srgbClr val="FFC000"/>
              </a:solidFill>
            </a:endParaRPr>
          </a:p>
          <a:p>
            <a:pPr algn="ctr"/>
            <a:r>
              <a:rPr lang="fr-FR" sz="1600" dirty="0">
                <a:solidFill>
                  <a:srgbClr val="FFC000"/>
                </a:solidFill>
              </a:rPr>
              <a:t>Amphithéâtre  Hermite, Institut Curie</a:t>
            </a:r>
          </a:p>
          <a:p>
            <a:pPr algn="ctr"/>
            <a:r>
              <a:rPr lang="fr-FR" sz="1600" dirty="0">
                <a:solidFill>
                  <a:srgbClr val="FFC000"/>
                </a:solidFill>
              </a:rPr>
              <a:t>8 et 9 octobre 2020</a:t>
            </a:r>
          </a:p>
        </p:txBody>
      </p:sp>
      <p:sp>
        <p:nvSpPr>
          <p:cNvPr id="7175" name="Espace réservé du pied de page 11"/>
          <p:cNvSpPr txBox="1">
            <a:spLocks noGrp="1"/>
          </p:cNvSpPr>
          <p:nvPr/>
        </p:nvSpPr>
        <p:spPr bwMode="auto">
          <a:xfrm>
            <a:off x="904581" y="6393286"/>
            <a:ext cx="5562600" cy="365125"/>
          </a:xfrm>
          <a:prstGeom prst="rect">
            <a:avLst/>
          </a:prstGeom>
          <a:noFill/>
          <a:ln w="9525">
            <a:noFill/>
            <a:miter lim="800000"/>
            <a:headEnd/>
            <a:tailEnd/>
          </a:ln>
        </p:spPr>
        <p:txBody>
          <a:bodyPr anchor="b"/>
          <a:lstStyle/>
          <a:p>
            <a:pPr algn="r"/>
            <a:endParaRPr lang="fr-FR" sz="1100" dirty="0">
              <a:solidFill>
                <a:schemeClr val="tx2"/>
              </a:solidFill>
            </a:endParaRPr>
          </a:p>
        </p:txBody>
      </p:sp>
      <p:sp>
        <p:nvSpPr>
          <p:cNvPr id="7176" name="Espace réservé du numéro de diapositive 12"/>
          <p:cNvSpPr txBox="1">
            <a:spLocks noGrp="1"/>
          </p:cNvSpPr>
          <p:nvPr/>
        </p:nvSpPr>
        <p:spPr bwMode="auto">
          <a:xfrm>
            <a:off x="8610600" y="6421438"/>
            <a:ext cx="457200" cy="365125"/>
          </a:xfrm>
          <a:prstGeom prst="rect">
            <a:avLst/>
          </a:prstGeom>
          <a:noFill/>
          <a:ln w="9525">
            <a:noFill/>
            <a:miter lim="800000"/>
            <a:headEnd/>
            <a:tailEnd/>
          </a:ln>
        </p:spPr>
        <p:txBody>
          <a:bodyPr anchor="b"/>
          <a:lstStyle/>
          <a:p>
            <a:endParaRPr lang="fr-FR" sz="1200" dirty="0">
              <a:solidFill>
                <a:schemeClr val="tx2"/>
              </a:solidFill>
            </a:endParaRPr>
          </a:p>
        </p:txBody>
      </p:sp>
      <p:pic>
        <p:nvPicPr>
          <p:cNvPr id="7177" name="Image 3"/>
          <p:cNvPicPr>
            <a:picLocks noChangeAspect="1" noChangeArrowheads="1"/>
          </p:cNvPicPr>
          <p:nvPr/>
        </p:nvPicPr>
        <p:blipFill>
          <a:blip r:embed="rId5" cstate="print"/>
          <a:srcRect/>
          <a:stretch>
            <a:fillRect/>
          </a:stretch>
        </p:blipFill>
        <p:spPr bwMode="auto">
          <a:xfrm>
            <a:off x="5429250" y="9753600"/>
            <a:ext cx="1089025" cy="1147763"/>
          </a:xfrm>
          <a:prstGeom prst="rect">
            <a:avLst/>
          </a:prstGeom>
          <a:noFill/>
          <a:ln w="9525">
            <a:noFill/>
            <a:miter lim="800000"/>
            <a:headEnd/>
            <a:tailEnd/>
          </a:ln>
        </p:spPr>
      </p:pic>
      <p:pic>
        <p:nvPicPr>
          <p:cNvPr id="7178" name="Image 7" descr="http://www.makmath.com/_Kebbab/images/logos_upmc-imj/logoUPMC.jpg"/>
          <p:cNvPicPr>
            <a:picLocks noChangeAspect="1" noChangeArrowheads="1"/>
          </p:cNvPicPr>
          <p:nvPr/>
        </p:nvPicPr>
        <p:blipFill>
          <a:blip r:embed="rId6" cstate="print"/>
          <a:srcRect/>
          <a:stretch>
            <a:fillRect/>
          </a:stretch>
        </p:blipFill>
        <p:spPr bwMode="auto">
          <a:xfrm>
            <a:off x="61913" y="7572375"/>
            <a:ext cx="1684337" cy="727075"/>
          </a:xfrm>
          <a:prstGeom prst="rect">
            <a:avLst/>
          </a:prstGeom>
          <a:noFill/>
          <a:ln w="9525">
            <a:noFill/>
            <a:miter lim="800000"/>
            <a:headEnd/>
            <a:tailEnd/>
          </a:ln>
        </p:spPr>
      </p:pic>
      <p:pic>
        <p:nvPicPr>
          <p:cNvPr id="7179" name="Image 2" descr="LOGO"/>
          <p:cNvPicPr>
            <a:picLocks noChangeAspect="1" noChangeArrowheads="1"/>
          </p:cNvPicPr>
          <p:nvPr/>
        </p:nvPicPr>
        <p:blipFill>
          <a:blip r:embed="rId7" cstate="print"/>
          <a:srcRect/>
          <a:stretch>
            <a:fillRect/>
          </a:stretch>
        </p:blipFill>
        <p:spPr bwMode="auto">
          <a:xfrm>
            <a:off x="87313" y="9674225"/>
            <a:ext cx="858837" cy="1120775"/>
          </a:xfrm>
          <a:prstGeom prst="rect">
            <a:avLst/>
          </a:prstGeom>
          <a:noFill/>
          <a:ln w="9525">
            <a:noFill/>
            <a:miter lim="800000"/>
            <a:headEnd/>
            <a:tailEnd/>
          </a:ln>
        </p:spPr>
      </p:pic>
      <p:pic>
        <p:nvPicPr>
          <p:cNvPr id="7180" name="Image 5"/>
          <p:cNvPicPr>
            <a:picLocks noChangeAspect="1" noChangeArrowheads="1"/>
          </p:cNvPicPr>
          <p:nvPr/>
        </p:nvPicPr>
        <p:blipFill>
          <a:blip r:embed="rId8" cstate="print"/>
          <a:srcRect/>
          <a:stretch>
            <a:fillRect/>
          </a:stretch>
        </p:blipFill>
        <p:spPr bwMode="auto">
          <a:xfrm>
            <a:off x="3189288" y="9647238"/>
            <a:ext cx="1660525" cy="1147762"/>
          </a:xfrm>
          <a:prstGeom prst="rect">
            <a:avLst/>
          </a:prstGeom>
          <a:noFill/>
          <a:ln w="9525">
            <a:noFill/>
            <a:miter lim="800000"/>
            <a:headEnd/>
            <a:tailEnd/>
          </a:ln>
        </p:spPr>
      </p:pic>
      <p:pic>
        <p:nvPicPr>
          <p:cNvPr id="7181" name="Image 6" descr="http://www.imcce.fr/poincare2012/ObsParis_logo.jpg"/>
          <p:cNvPicPr>
            <a:picLocks noChangeAspect="1" noChangeArrowheads="1"/>
          </p:cNvPicPr>
          <p:nvPr/>
        </p:nvPicPr>
        <p:blipFill>
          <a:blip r:embed="rId9" cstate="print"/>
          <a:srcRect/>
          <a:stretch>
            <a:fillRect/>
          </a:stretch>
        </p:blipFill>
        <p:spPr bwMode="auto">
          <a:xfrm>
            <a:off x="5381625" y="8093075"/>
            <a:ext cx="1416050" cy="796925"/>
          </a:xfrm>
          <a:prstGeom prst="rect">
            <a:avLst/>
          </a:prstGeom>
          <a:noFill/>
          <a:ln w="9525">
            <a:noFill/>
            <a:miter lim="800000"/>
            <a:headEnd/>
            <a:tailEnd/>
          </a:ln>
        </p:spPr>
      </p:pic>
      <p:pic>
        <p:nvPicPr>
          <p:cNvPr id="7182" name="Picture 6" descr="Muséum national d’Histoire naturelle, retour à la page d’accueil"/>
          <p:cNvPicPr>
            <a:picLocks noChangeAspect="1" noChangeArrowheads="1"/>
          </p:cNvPicPr>
          <p:nvPr/>
        </p:nvPicPr>
        <p:blipFill>
          <a:blip r:embed="rId10" cstate="print"/>
          <a:srcRect/>
          <a:stretch>
            <a:fillRect/>
          </a:stretch>
        </p:blipFill>
        <p:spPr bwMode="auto">
          <a:xfrm>
            <a:off x="3379788" y="7705725"/>
            <a:ext cx="2000250" cy="665163"/>
          </a:xfrm>
          <a:prstGeom prst="rect">
            <a:avLst/>
          </a:prstGeom>
          <a:noFill/>
          <a:ln w="9525">
            <a:noFill/>
            <a:miter lim="800000"/>
            <a:headEnd/>
            <a:tailEnd/>
          </a:ln>
        </p:spPr>
      </p:pic>
      <p:pic>
        <p:nvPicPr>
          <p:cNvPr id="7183" name="Picture 7" descr="http://www.ens.fr/IMG/image/decoration/ENS_Logo_Cartouche.png"/>
          <p:cNvPicPr>
            <a:picLocks noChangeAspect="1" noChangeArrowheads="1"/>
          </p:cNvPicPr>
          <p:nvPr/>
        </p:nvPicPr>
        <p:blipFill>
          <a:blip r:embed="rId11" cstate="print"/>
          <a:srcRect/>
          <a:stretch>
            <a:fillRect/>
          </a:stretch>
        </p:blipFill>
        <p:spPr bwMode="auto">
          <a:xfrm>
            <a:off x="2127250" y="7477125"/>
            <a:ext cx="1062038" cy="1062038"/>
          </a:xfrm>
          <a:prstGeom prst="rect">
            <a:avLst/>
          </a:prstGeom>
          <a:noFill/>
          <a:ln w="9525">
            <a:noFill/>
            <a:miter lim="800000"/>
            <a:headEnd/>
            <a:tailEnd/>
          </a:ln>
        </p:spPr>
      </p:pic>
      <p:pic>
        <p:nvPicPr>
          <p:cNvPr id="7184" name="Picture 2" descr="http://www.ias.u-psud.fr/website/uploads/news/logo-ias.png"/>
          <p:cNvPicPr>
            <a:picLocks noChangeAspect="1" noChangeArrowheads="1"/>
          </p:cNvPicPr>
          <p:nvPr/>
        </p:nvPicPr>
        <p:blipFill>
          <a:blip r:embed="rId12" cstate="print"/>
          <a:srcRect/>
          <a:stretch>
            <a:fillRect/>
          </a:stretch>
        </p:blipFill>
        <p:spPr bwMode="auto">
          <a:xfrm>
            <a:off x="1296988" y="9753600"/>
            <a:ext cx="1466850" cy="1052513"/>
          </a:xfrm>
          <a:prstGeom prst="rect">
            <a:avLst/>
          </a:prstGeom>
          <a:noFill/>
          <a:ln w="9525">
            <a:noFill/>
            <a:miter lim="800000"/>
            <a:headEnd/>
            <a:tailEnd/>
          </a:ln>
        </p:spPr>
      </p:pic>
      <p:sp>
        <p:nvSpPr>
          <p:cNvPr id="7185"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p>
        </p:txBody>
      </p:sp>
      <p:sp>
        <p:nvSpPr>
          <p:cNvPr id="7186" name="Rectangle 10"/>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endParaRPr lang="fr-FR" dirty="0"/>
          </a:p>
        </p:txBody>
      </p:sp>
      <p:sp>
        <p:nvSpPr>
          <p:cNvPr id="7187" name="Rectangle 11"/>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eaLnBrk="0" hangingPunct="0"/>
            <a:r>
              <a:rPr lang="fr-FR" sz="1100" dirty="0">
                <a:cs typeface="Times New Roman" pitchFamily="18" charset="0"/>
              </a:rPr>
              <a:t>   </a:t>
            </a:r>
            <a:endParaRPr lang="fr-FR" sz="800" dirty="0"/>
          </a:p>
          <a:p>
            <a:pPr eaLnBrk="0" hangingPunct="0"/>
            <a:endParaRPr lang="fr-FR" dirty="0"/>
          </a:p>
        </p:txBody>
      </p:sp>
      <p:sp>
        <p:nvSpPr>
          <p:cNvPr id="29" name="Rectangle 11"/>
          <p:cNvSpPr>
            <a:spLocks noChangeArrowheads="1"/>
          </p:cNvSpPr>
          <p:nvPr/>
        </p:nvSpPr>
        <p:spPr bwMode="auto">
          <a:xfrm>
            <a:off x="1403648" y="263411"/>
            <a:ext cx="6192688" cy="1631216"/>
          </a:xfrm>
          <a:prstGeom prst="rect">
            <a:avLst/>
          </a:prstGeom>
          <a:noFill/>
          <a:ln w="9525">
            <a:noFill/>
            <a:miter lim="800000"/>
            <a:headEnd/>
            <a:tailEnd/>
          </a:ln>
        </p:spPr>
        <p:txBody>
          <a:bodyPr wrap="square">
            <a:spAutoFit/>
          </a:bodyPr>
          <a:lstStyle/>
          <a:p>
            <a:pPr algn="ctr"/>
            <a:r>
              <a:rPr lang="fr-FR" sz="1600" b="1" dirty="0">
                <a:latin typeface="Comic Sans MS" pitchFamily="66" charset="0"/>
              </a:rPr>
              <a:t>ACADÉMIE EUROPÉENNE INTERDISCIPLINAIRE </a:t>
            </a:r>
          </a:p>
          <a:p>
            <a:pPr algn="ctr"/>
            <a:r>
              <a:rPr lang="fr-FR" sz="1600" b="1" dirty="0">
                <a:latin typeface="Comic Sans MS" pitchFamily="66" charset="0"/>
              </a:rPr>
              <a:t>DES SCIENCES</a:t>
            </a:r>
          </a:p>
          <a:p>
            <a:pPr algn="ctr"/>
            <a:r>
              <a:rPr lang="fr-FR" sz="1600" b="1" dirty="0">
                <a:latin typeface="Comic Sans MS" pitchFamily="66" charset="0"/>
              </a:rPr>
              <a:t>INTERDISCIPLINARY EUROPEAN ACADEMY </a:t>
            </a:r>
          </a:p>
          <a:p>
            <a:pPr algn="ctr"/>
            <a:r>
              <a:rPr lang="fr-FR" sz="1600" b="1" dirty="0">
                <a:latin typeface="Comic Sans MS" pitchFamily="66" charset="0"/>
              </a:rPr>
              <a:t>OF SCIENCES</a:t>
            </a:r>
            <a:br>
              <a:rPr lang="fr-FR" sz="2400" b="1" dirty="0">
                <a:solidFill>
                  <a:srgbClr val="00B0F0"/>
                </a:solidFill>
                <a:latin typeface="Comic Sans MS" pitchFamily="66" charset="0"/>
              </a:rPr>
            </a:br>
            <a:r>
              <a:rPr lang="fr-FR" sz="1600" dirty="0">
                <a:solidFill>
                  <a:srgbClr val="92D050"/>
                </a:solidFill>
                <a:latin typeface="Comic Sans MS" pitchFamily="66" charset="0"/>
                <a:hlinkClick r:id="rId13" invalidUrl="http:///">
                  <a:extLst>
                    <a:ext uri="{A12FA001-AC4F-418D-AE19-62706E023703}">
                      <ahyp:hlinkClr xmlns:ahyp="http://schemas.microsoft.com/office/drawing/2018/hyperlinkcolor" val="tx"/>
                    </a:ext>
                  </a:extLst>
                </a:hlinkClick>
              </a:rPr>
              <a:t>http://</a:t>
            </a:r>
            <a:r>
              <a:rPr lang="fr-FR" sz="1600" dirty="0">
                <a:solidFill>
                  <a:srgbClr val="92D050"/>
                </a:solidFill>
                <a:latin typeface="Comic Sans MS" pitchFamily="66" charset="0"/>
                <a:hlinkClick r:id="rId14">
                  <a:extLst>
                    <a:ext uri="{A12FA001-AC4F-418D-AE19-62706E023703}">
                      <ahyp:hlinkClr xmlns:ahyp="http://schemas.microsoft.com/office/drawing/2018/hyperlinkcolor" val="tx"/>
                    </a:ext>
                  </a:extLst>
                </a:hlinkClick>
              </a:rPr>
              <a:t>www.science-inter.com</a:t>
            </a:r>
            <a:br>
              <a:rPr lang="fr-FR" sz="1600" dirty="0">
                <a:solidFill>
                  <a:srgbClr val="002060"/>
                </a:solidFill>
                <a:latin typeface="Comic Sans MS" pitchFamily="66" charset="0"/>
              </a:rPr>
            </a:br>
            <a:endParaRPr lang="fr-FR" sz="2000" dirty="0">
              <a:solidFill>
                <a:srgbClr val="002060"/>
              </a:solidFill>
              <a:latin typeface="Comic Sans MS" pitchFamily="66" charset="0"/>
            </a:endParaRPr>
          </a:p>
        </p:txBody>
      </p:sp>
      <p:sp>
        <p:nvSpPr>
          <p:cNvPr id="30" name="Espace réservé du pied de page 29"/>
          <p:cNvSpPr>
            <a:spLocks noGrp="1"/>
          </p:cNvSpPr>
          <p:nvPr>
            <p:ph type="ftr" sz="quarter" idx="11"/>
          </p:nvPr>
        </p:nvSpPr>
        <p:spPr>
          <a:xfrm>
            <a:off x="1745568" y="6378113"/>
            <a:ext cx="5508848" cy="274320"/>
          </a:xfrm>
        </p:spPr>
        <p:txBody>
          <a:bodyPr/>
          <a:lstStyle/>
          <a:p>
            <a:pPr algn="ctr">
              <a:defRPr/>
            </a:pPr>
            <a:r>
              <a:rPr lang="fr-FR" sz="900">
                <a:solidFill>
                  <a:srgbClr val="FF0000"/>
                </a:solidFill>
              </a:rPr>
              <a:t>Colloque AEIS--2020  28 et 29  octobre 2021</a:t>
            </a:r>
            <a:endParaRPr lang="fr-FR" sz="900" dirty="0">
              <a:solidFill>
                <a:srgbClr val="FF0000"/>
              </a:solidFill>
            </a:endParaRPr>
          </a:p>
        </p:txBody>
      </p:sp>
      <p:sp>
        <p:nvSpPr>
          <p:cNvPr id="26" name="ZoneTexte 25"/>
          <p:cNvSpPr txBox="1"/>
          <p:nvPr/>
        </p:nvSpPr>
        <p:spPr>
          <a:xfrm>
            <a:off x="7026424" y="3064793"/>
            <a:ext cx="1584176" cy="338554"/>
          </a:xfrm>
          <a:prstGeom prst="rect">
            <a:avLst/>
          </a:prstGeom>
          <a:noFill/>
        </p:spPr>
        <p:txBody>
          <a:bodyPr wrap="square" rtlCol="0">
            <a:spAutoFit/>
          </a:bodyPr>
          <a:lstStyle/>
          <a:p>
            <a:pPr algn="ctr"/>
            <a:r>
              <a:rPr lang="fr-FR" sz="1600" dirty="0"/>
              <a:t>Sponsors</a:t>
            </a:r>
          </a:p>
        </p:txBody>
      </p:sp>
      <p:sp>
        <p:nvSpPr>
          <p:cNvPr id="28" name="Espace réservé du numéro de diapositive 27"/>
          <p:cNvSpPr>
            <a:spLocks noGrp="1"/>
          </p:cNvSpPr>
          <p:nvPr>
            <p:ph type="sldNum" sz="quarter" idx="12"/>
          </p:nvPr>
        </p:nvSpPr>
        <p:spPr/>
        <p:txBody>
          <a:bodyPr/>
          <a:lstStyle/>
          <a:p>
            <a:pPr>
              <a:defRPr/>
            </a:pPr>
            <a:fld id="{9DB7C08B-9399-4140-A2F3-ACC6ACC7A698}" type="slidenum">
              <a:rPr lang="fr-FR" smtClean="0"/>
              <a:pPr>
                <a:defRPr/>
              </a:pPr>
              <a:t>1</a:t>
            </a:fld>
            <a:endParaRPr lang="fr-FR" dirty="0"/>
          </a:p>
        </p:txBody>
      </p:sp>
      <p:pic>
        <p:nvPicPr>
          <p:cNvPr id="24" name="Image 23">
            <a:extLst>
              <a:ext uri="{FF2B5EF4-FFF2-40B4-BE49-F238E27FC236}">
                <a16:creationId xmlns:a16="http://schemas.microsoft.com/office/drawing/2014/main" id="{6BB20B56-A972-4A18-9FDB-2756384665EA}"/>
              </a:ext>
            </a:extLst>
          </p:cNvPr>
          <p:cNvPicPr/>
          <p:nvPr/>
        </p:nvPicPr>
        <p:blipFill>
          <a:blip r:embed="rId15">
            <a:extLst>
              <a:ext uri="{28A0092B-C50C-407E-A947-70E740481C1C}">
                <a14:useLocalDpi xmlns:a14="http://schemas.microsoft.com/office/drawing/2010/main" val="0"/>
              </a:ext>
            </a:extLst>
          </a:blip>
          <a:stretch>
            <a:fillRect/>
          </a:stretch>
        </p:blipFill>
        <p:spPr>
          <a:xfrm>
            <a:off x="323528" y="3450677"/>
            <a:ext cx="6444951" cy="2918373"/>
          </a:xfrm>
          <a:prstGeom prst="rect">
            <a:avLst/>
          </a:prstGeom>
        </p:spPr>
      </p:pic>
      <p:pic>
        <p:nvPicPr>
          <p:cNvPr id="3" name="Image 2">
            <a:extLst>
              <a:ext uri="{FF2B5EF4-FFF2-40B4-BE49-F238E27FC236}">
                <a16:creationId xmlns:a16="http://schemas.microsoft.com/office/drawing/2014/main" id="{C3B6C851-6414-47F9-88E6-97F49A737BA1}"/>
              </a:ext>
            </a:extLst>
          </p:cNvPr>
          <p:cNvPicPr>
            <a:picLocks noChangeAspect="1"/>
          </p:cNvPicPr>
          <p:nvPr/>
        </p:nvPicPr>
        <p:blipFill>
          <a:blip r:embed="rId16"/>
          <a:stretch>
            <a:fillRect/>
          </a:stretch>
        </p:blipFill>
        <p:spPr>
          <a:xfrm>
            <a:off x="6987121" y="3665342"/>
            <a:ext cx="1762125" cy="2278258"/>
          </a:xfrm>
          <a:prstGeom prst="rect">
            <a:avLst/>
          </a:prstGeom>
        </p:spPr>
      </p:pic>
      <p:pic>
        <p:nvPicPr>
          <p:cNvPr id="7" name="Image 6">
            <a:extLst>
              <a:ext uri="{FF2B5EF4-FFF2-40B4-BE49-F238E27FC236}">
                <a16:creationId xmlns:a16="http://schemas.microsoft.com/office/drawing/2014/main" id="{C5B5843E-3476-4A64-9619-D74A133CED6A}"/>
              </a:ext>
            </a:extLst>
          </p:cNvPr>
          <p:cNvPicPr>
            <a:picLocks noChangeAspect="1"/>
          </p:cNvPicPr>
          <p:nvPr/>
        </p:nvPicPr>
        <p:blipFill>
          <a:blip r:embed="rId17"/>
          <a:stretch>
            <a:fillRect/>
          </a:stretch>
        </p:blipFill>
        <p:spPr>
          <a:xfrm>
            <a:off x="8172400" y="0"/>
            <a:ext cx="951622" cy="83754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295400" y="6400800"/>
            <a:ext cx="5652864" cy="274320"/>
          </a:xfrm>
        </p:spPr>
        <p:txBody>
          <a:bodyPr/>
          <a:lstStyle/>
          <a:p>
            <a:pPr algn="ctr">
              <a:defRPr/>
            </a:pPr>
            <a:r>
              <a:rPr lang="fr-FR">
                <a:solidFill>
                  <a:srgbClr val="FF0000"/>
                </a:solidFill>
              </a:rPr>
              <a:t>Colloque AEIS--2020  28 et 29  octobre 2021</a:t>
            </a:r>
            <a:endParaRPr lang="fr-FR"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10</a:t>
            </a:fld>
            <a:endParaRPr lang="fr-FR"/>
          </a:p>
        </p:txBody>
      </p:sp>
      <p:sp>
        <p:nvSpPr>
          <p:cNvPr id="4" name="Rectangle 3"/>
          <p:cNvSpPr/>
          <p:nvPr/>
        </p:nvSpPr>
        <p:spPr>
          <a:xfrm>
            <a:off x="1689094" y="188640"/>
            <a:ext cx="5929573" cy="461665"/>
          </a:xfrm>
          <a:prstGeom prst="rect">
            <a:avLst/>
          </a:prstGeom>
        </p:spPr>
        <p:txBody>
          <a:bodyPr wrap="none">
            <a:spAutoFit/>
          </a:bodyPr>
          <a:lstStyle/>
          <a:p>
            <a:pPr algn="ctr"/>
            <a:r>
              <a:rPr lang="fr-FR" sz="2400" b="1" dirty="0">
                <a:solidFill>
                  <a:srgbClr val="FF0000"/>
                </a:solidFill>
                <a:latin typeface="Calibri" pitchFamily="34" charset="0"/>
              </a:rPr>
              <a:t>STATUT et ACTIVITES SCIENTIFIQUES de l’AEIS</a:t>
            </a:r>
          </a:p>
        </p:txBody>
      </p:sp>
      <p:pic>
        <p:nvPicPr>
          <p:cNvPr id="5" name="Picture 3"/>
          <p:cNvPicPr>
            <a:picLocks noChangeAspect="1" noChangeArrowheads="1"/>
          </p:cNvPicPr>
          <p:nvPr/>
        </p:nvPicPr>
        <p:blipFill>
          <a:blip r:embed="rId2" cstate="print"/>
          <a:srcRect/>
          <a:stretch>
            <a:fillRect/>
          </a:stretch>
        </p:blipFill>
        <p:spPr bwMode="auto">
          <a:xfrm>
            <a:off x="0" y="0"/>
            <a:ext cx="1006475" cy="836712"/>
          </a:xfrm>
          <a:prstGeom prst="rect">
            <a:avLst/>
          </a:prstGeom>
          <a:noFill/>
          <a:ln w="9525">
            <a:noFill/>
            <a:miter lim="800000"/>
            <a:headEnd/>
            <a:tailEnd/>
          </a:ln>
        </p:spPr>
      </p:pic>
      <p:sp>
        <p:nvSpPr>
          <p:cNvPr id="6" name="Rectangle 5"/>
          <p:cNvSpPr/>
          <p:nvPr/>
        </p:nvSpPr>
        <p:spPr>
          <a:xfrm>
            <a:off x="575048" y="548680"/>
            <a:ext cx="8568952" cy="1200329"/>
          </a:xfrm>
          <a:prstGeom prst="rect">
            <a:avLst/>
          </a:prstGeom>
        </p:spPr>
        <p:txBody>
          <a:bodyPr wrap="square">
            <a:spAutoFit/>
          </a:bodyPr>
          <a:lstStyle/>
          <a:p>
            <a:r>
              <a:rPr lang="fr-FR" b="1" dirty="0">
                <a:solidFill>
                  <a:srgbClr val="FFC000"/>
                </a:solidFill>
                <a:latin typeface="Comic Sans MS" pitchFamily="66" charset="0"/>
                <a:cs typeface="Times New Roman" pitchFamily="18" charset="0"/>
              </a:rPr>
              <a:t>        L'Académie Européenne Interdisciplinaire des Sciences, AEIS,                                           société savante (loi 1901),  a pour but la recherche, la diffusion et la formation dans tous les domaines de la science. L’AEIS est répertoriée parmi les autres institutions de la capitale sur le site </a:t>
            </a:r>
            <a:r>
              <a:rPr lang="fr-FR" b="1" dirty="0">
                <a:latin typeface="Comic Sans MS" pitchFamily="66" charset="0"/>
                <a:cs typeface="Times New Roman" pitchFamily="18" charset="0"/>
                <a:hlinkClick r:id="rId3"/>
              </a:rPr>
              <a:t>http://www.paris.fr</a:t>
            </a:r>
            <a:r>
              <a:rPr lang="fr-FR" b="1" dirty="0">
                <a:latin typeface="Comic Sans MS" pitchFamily="66" charset="0"/>
                <a:cs typeface="Times New Roman" pitchFamily="18" charset="0"/>
              </a:rPr>
              <a:t> </a:t>
            </a:r>
            <a:endParaRPr lang="fr-FR" dirty="0">
              <a:latin typeface="Comic Sans MS" pitchFamily="66" charset="0"/>
              <a:cs typeface="Times New Roman" pitchFamily="18" charset="0"/>
            </a:endParaRPr>
          </a:p>
        </p:txBody>
      </p:sp>
      <p:sp>
        <p:nvSpPr>
          <p:cNvPr id="7" name="Rectangle 6"/>
          <p:cNvSpPr/>
          <p:nvPr/>
        </p:nvSpPr>
        <p:spPr>
          <a:xfrm>
            <a:off x="323528" y="1700808"/>
            <a:ext cx="8640960" cy="4801314"/>
          </a:xfrm>
          <a:prstGeom prst="rect">
            <a:avLst/>
          </a:prstGeom>
        </p:spPr>
        <p:txBody>
          <a:bodyPr wrap="square">
            <a:spAutoFit/>
          </a:bodyPr>
          <a:lstStyle/>
          <a:p>
            <a:pPr>
              <a:buFont typeface="Wingdings" pitchFamily="2" charset="2"/>
              <a:buChar char="Ø"/>
            </a:pPr>
            <a:r>
              <a:rPr lang="fr-FR" b="1" dirty="0">
                <a:solidFill>
                  <a:srgbClr val="FFFF00"/>
                </a:solidFill>
                <a:latin typeface="Comic Sans MS" pitchFamily="66" charset="0"/>
              </a:rPr>
              <a:t>L'Académie se propose de rassembler et de faire étudier les différentes recherches et pensées scientifiques dans un cadre interdisciplinaire</a:t>
            </a:r>
            <a:r>
              <a:rPr lang="fr-FR" dirty="0">
                <a:solidFill>
                  <a:srgbClr val="FFFF00"/>
                </a:solidFill>
                <a:latin typeface="Comic Sans MS" pitchFamily="66" charset="0"/>
              </a:rPr>
              <a:t>,</a:t>
            </a:r>
          </a:p>
          <a:p>
            <a:pPr>
              <a:buFont typeface="Wingdings" pitchFamily="2" charset="2"/>
              <a:buChar char="ü"/>
            </a:pPr>
            <a:r>
              <a:rPr lang="fr-FR" dirty="0">
                <a:latin typeface="Comic Sans MS" pitchFamily="66" charset="0"/>
              </a:rPr>
              <a:t> </a:t>
            </a:r>
            <a:r>
              <a:rPr lang="fr-FR" dirty="0">
                <a:latin typeface="Comic Sans MS" pitchFamily="66" charset="0"/>
                <a:cs typeface="Times New Roman" pitchFamily="18" charset="0"/>
              </a:rPr>
              <a:t>d'établir un langage commun entre les scientifiques, nécessaire pour une mutuelle compréhension,</a:t>
            </a:r>
          </a:p>
          <a:p>
            <a:pPr>
              <a:buFont typeface="Wingdings" pitchFamily="2" charset="2"/>
              <a:buChar char="ü"/>
            </a:pPr>
            <a:r>
              <a:rPr lang="fr-FR" dirty="0">
                <a:latin typeface="Comic Sans MS" pitchFamily="66" charset="0"/>
                <a:cs typeface="Times New Roman" pitchFamily="18" charset="0"/>
              </a:rPr>
              <a:t>de faire connaître les plus récentes découvertes, inventions ou réalisations des domaines de la connaissance .</a:t>
            </a:r>
          </a:p>
          <a:p>
            <a:pPr>
              <a:buFont typeface="Wingdings" pitchFamily="2" charset="2"/>
              <a:buChar char="ü"/>
            </a:pPr>
            <a:endParaRPr lang="fr-FR" dirty="0">
              <a:latin typeface="Comic Sans MS" pitchFamily="66" charset="0"/>
              <a:cs typeface="Times New Roman" pitchFamily="18" charset="0"/>
            </a:endParaRPr>
          </a:p>
          <a:p>
            <a:pPr>
              <a:buFont typeface="Wingdings" pitchFamily="2" charset="2"/>
              <a:buChar char="Ø"/>
            </a:pPr>
            <a:r>
              <a:rPr lang="fr-FR" b="1" dirty="0">
                <a:solidFill>
                  <a:srgbClr val="FFFF00"/>
                </a:solidFill>
                <a:latin typeface="Comic Sans MS" pitchFamily="66" charset="0"/>
              </a:rPr>
              <a:t> de participer   à l'élargissement de la pensée, en particulier sur des sujets frontières </a:t>
            </a:r>
          </a:p>
          <a:p>
            <a:r>
              <a:rPr lang="fr-FR" dirty="0">
                <a:latin typeface="Comic Sans MS" pitchFamily="66" charset="0"/>
              </a:rPr>
              <a:t>des différentes disciplines, pour atténuer la rigueur des délimitations, souvent artificielles.</a:t>
            </a:r>
          </a:p>
          <a:p>
            <a:endParaRPr lang="fr-FR" dirty="0">
              <a:latin typeface="Comic Sans MS" pitchFamily="66" charset="0"/>
            </a:endParaRPr>
          </a:p>
          <a:p>
            <a:pPr>
              <a:buFont typeface="Wingdings" pitchFamily="2" charset="2"/>
              <a:buChar char="Ø"/>
            </a:pPr>
            <a:r>
              <a:rPr lang="fr-FR" b="1" dirty="0">
                <a:solidFill>
                  <a:srgbClr val="FFFF00"/>
                </a:solidFill>
                <a:latin typeface="Comic Sans MS" pitchFamily="66" charset="0"/>
              </a:rPr>
              <a:t>Ses membres sont issus du monde académique et industriel, les grandes disciplines scientifiques sont représentées</a:t>
            </a:r>
            <a:r>
              <a:rPr lang="fr-FR" dirty="0">
                <a:solidFill>
                  <a:srgbClr val="FFFF00"/>
                </a:solidFill>
                <a:latin typeface="Comic Sans MS" pitchFamily="66" charset="0"/>
              </a:rPr>
              <a:t> :</a:t>
            </a:r>
          </a:p>
          <a:p>
            <a:pPr>
              <a:buFont typeface="Wingdings" pitchFamily="2" charset="2"/>
              <a:buChar char="ü"/>
            </a:pPr>
            <a:r>
              <a:rPr lang="fr-FR" dirty="0">
                <a:solidFill>
                  <a:srgbClr val="FFFF00"/>
                </a:solidFill>
                <a:latin typeface="Comic Sans MS" pitchFamily="66" charset="0"/>
              </a:rPr>
              <a:t> </a:t>
            </a:r>
            <a:r>
              <a:rPr lang="fr-FR" dirty="0">
                <a:latin typeface="Comic Sans MS" pitchFamily="66" charset="0"/>
                <a:cs typeface="Times New Roman" pitchFamily="18" charset="0"/>
              </a:rPr>
              <a:t>Physique, Mathématiques, Biologie, Philosophie des Sciences, Informatique, Sciences de la Terre, Théorie des systèmes complexes, Chimie, Biophysique, Biochimie, Médecine, Sciences cognitives, Sociologie, </a:t>
            </a:r>
            <a:r>
              <a:rPr lang="fr-FR" dirty="0" err="1">
                <a:latin typeface="Comic Sans MS" pitchFamily="66" charset="0"/>
                <a:cs typeface="Times New Roman" pitchFamily="18" charset="0"/>
              </a:rPr>
              <a:t>Neuro-psychiatrie</a:t>
            </a:r>
            <a:r>
              <a:rPr lang="fr-FR" dirty="0">
                <a:latin typeface="Comic Sans MS" pitchFamily="66"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cstate="print"/>
          <a:srcRect/>
          <a:stretch>
            <a:fillRect/>
          </a:stretch>
        </p:blipFill>
        <p:spPr bwMode="auto">
          <a:xfrm>
            <a:off x="0" y="1"/>
            <a:ext cx="1187624" cy="986104"/>
          </a:xfrm>
          <a:prstGeom prst="rect">
            <a:avLst/>
          </a:prstGeom>
          <a:noFill/>
          <a:ln w="9525">
            <a:noFill/>
            <a:miter lim="800000"/>
            <a:headEnd/>
            <a:tailEnd/>
          </a:ln>
        </p:spPr>
      </p:pic>
      <p:sp>
        <p:nvSpPr>
          <p:cNvPr id="7172" name="ZoneTexte 6"/>
          <p:cNvSpPr txBox="1">
            <a:spLocks noChangeArrowheads="1"/>
          </p:cNvSpPr>
          <p:nvPr/>
        </p:nvSpPr>
        <p:spPr bwMode="auto">
          <a:xfrm>
            <a:off x="179512" y="1772816"/>
            <a:ext cx="8784976" cy="4925579"/>
          </a:xfrm>
          <a:prstGeom prst="rect">
            <a:avLst/>
          </a:prstGeom>
          <a:noFill/>
          <a:ln w="9525">
            <a:noFill/>
            <a:miter lim="800000"/>
            <a:headEnd/>
            <a:tailEnd/>
          </a:ln>
        </p:spPr>
        <p:txBody>
          <a:bodyPr wrap="square">
            <a:spAutoFit/>
          </a:bodyPr>
          <a:lstStyle/>
          <a:p>
            <a:pPr algn="ctr"/>
            <a:endParaRPr lang="fr-FR" b="1" dirty="0"/>
          </a:p>
          <a:p>
            <a:pPr algn="ctr"/>
            <a:r>
              <a:rPr lang="fr-FR" sz="2000" b="1" dirty="0">
                <a:solidFill>
                  <a:srgbClr val="FF0000"/>
                </a:solidFill>
              </a:rPr>
              <a:t> </a:t>
            </a:r>
            <a:r>
              <a:rPr lang="fr-FR" sz="2400" b="1" dirty="0">
                <a:solidFill>
                  <a:srgbClr val="FFC000"/>
                </a:solidFill>
                <a:latin typeface="Comic Sans MS" pitchFamily="66" charset="0"/>
              </a:rPr>
              <a:t>Présentation </a:t>
            </a:r>
          </a:p>
          <a:p>
            <a:pPr algn="ctr"/>
            <a:r>
              <a:rPr lang="fr-FR" sz="2400" b="1" dirty="0">
                <a:solidFill>
                  <a:srgbClr val="FFC000"/>
                </a:solidFill>
                <a:latin typeface="Comic Sans MS" pitchFamily="66" charset="0"/>
              </a:rPr>
              <a:t>du</a:t>
            </a:r>
          </a:p>
          <a:p>
            <a:pPr algn="ctr"/>
            <a:r>
              <a:rPr lang="fr-FR" sz="2400" b="1" dirty="0">
                <a:solidFill>
                  <a:srgbClr val="FFC000"/>
                </a:solidFill>
                <a:latin typeface="Comic Sans MS" pitchFamily="66" charset="0"/>
              </a:rPr>
              <a:t>Colloque interdisciplinaire et européen</a:t>
            </a:r>
          </a:p>
          <a:p>
            <a:pPr algn="ctr"/>
            <a:endParaRPr lang="fr-FR" sz="2800" dirty="0">
              <a:solidFill>
                <a:srgbClr val="FFC000"/>
              </a:solidFill>
              <a:latin typeface="Comic Sans MS" pitchFamily="66" charset="0"/>
            </a:endParaRPr>
          </a:p>
          <a:p>
            <a:pPr algn="ctr">
              <a:lnSpc>
                <a:spcPct val="115000"/>
              </a:lnSpc>
              <a:spcAft>
                <a:spcPts val="1000"/>
              </a:spcAft>
            </a:pPr>
            <a:r>
              <a:rPr lang="fr-FR" sz="24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LES SIGNATURES DES ÉTATS MÉSOSCOPIQUES</a:t>
            </a:r>
          </a:p>
          <a:p>
            <a:pPr algn="ctr">
              <a:lnSpc>
                <a:spcPct val="115000"/>
              </a:lnSpc>
              <a:spcAft>
                <a:spcPts val="1000"/>
              </a:spcAft>
            </a:pPr>
            <a:r>
              <a:rPr lang="fr-FR" sz="24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 DE   LA MATIÈRE</a:t>
            </a:r>
            <a:endParaRPr lang="fr-FR" b="1" u="sng" dirty="0">
              <a:solidFill>
                <a:srgbClr val="FF0000"/>
              </a:solidFill>
              <a:latin typeface="Comic Sans MS" pitchFamily="66" charset="0"/>
              <a:hlinkClick r:id="rId4">
                <a:extLst>
                  <a:ext uri="{A12FA001-AC4F-418D-AE19-62706E023703}">
                    <ahyp:hlinkClr xmlns:ahyp="http://schemas.microsoft.com/office/drawing/2018/hyperlinkcolor" val="tx"/>
                  </a:ext>
                </a:extLst>
              </a:hlinkClick>
            </a:endParaRPr>
          </a:p>
          <a:p>
            <a:pPr algn="ctr"/>
            <a:r>
              <a:rPr lang="fr-FR" sz="1800" u="sng" dirty="0">
                <a:solidFill>
                  <a:srgbClr val="92D050"/>
                </a:solidFill>
                <a:effectLst/>
                <a:latin typeface="Roboto-Regular"/>
                <a:ea typeface="Calibri" panose="020F0502020204030204" pitchFamily="34" charset="0"/>
                <a:hlinkClick r:id="rId5">
                  <a:extLst>
                    <a:ext uri="{A12FA001-AC4F-418D-AE19-62706E023703}">
                      <ahyp:hlinkClr xmlns:ahyp="http://schemas.microsoft.com/office/drawing/2018/hyperlinkcolor" val="tx"/>
                    </a:ext>
                  </a:extLst>
                </a:hlinkClick>
              </a:rPr>
              <a:t>https://aeis-2020.sciencesconf.org/</a:t>
            </a:r>
            <a:r>
              <a:rPr lang="fr-FR" sz="1800" dirty="0">
                <a:solidFill>
                  <a:srgbClr val="92D050"/>
                </a:solidFill>
                <a:effectLst/>
                <a:latin typeface="Roboto-Regular"/>
                <a:ea typeface="Calibri" panose="020F0502020204030204" pitchFamily="34" charset="0"/>
              </a:rPr>
              <a:t> </a:t>
            </a:r>
            <a:endParaRPr lang="fr-FR" sz="1800" dirty="0">
              <a:solidFill>
                <a:srgbClr val="92D050"/>
              </a:solidFill>
              <a:effectLst/>
              <a:latin typeface="Times New Roman" panose="02020603050405020304" pitchFamily="18" charset="0"/>
              <a:ea typeface="Calibri" panose="020F0502020204030204" pitchFamily="34" charset="0"/>
            </a:endParaRPr>
          </a:p>
          <a:p>
            <a:pPr algn="ctr"/>
            <a:endParaRPr lang="fr-FR" sz="1600" b="1" dirty="0">
              <a:latin typeface="Comic Sans MS" pitchFamily="66" charset="0"/>
            </a:endParaRPr>
          </a:p>
          <a:p>
            <a:pPr algn="ctr"/>
            <a:r>
              <a:rPr lang="fr-FR" sz="1600" b="1" dirty="0">
                <a:latin typeface="Comic Sans MS" pitchFamily="66" charset="0"/>
              </a:rPr>
              <a:t>Victor MASTRANGELO</a:t>
            </a:r>
            <a:endParaRPr lang="fr-FR" sz="2400" b="1" dirty="0">
              <a:latin typeface="Comic Sans MS" pitchFamily="66" charset="0"/>
            </a:endParaRPr>
          </a:p>
          <a:p>
            <a:pPr algn="ctr"/>
            <a:r>
              <a:rPr lang="fr-FR" sz="1600" b="1" dirty="0">
                <a:solidFill>
                  <a:srgbClr val="92D050"/>
                </a:solidFill>
                <a:latin typeface="Calibri" pitchFamily="34" charset="0"/>
                <a:hlinkClick r:id="rId6">
                  <a:extLst>
                    <a:ext uri="{A12FA001-AC4F-418D-AE19-62706E023703}">
                      <ahyp:hlinkClr xmlns:ahyp="http://schemas.microsoft.com/office/drawing/2018/hyperlinkcolor" val="tx"/>
                    </a:ext>
                  </a:extLst>
                </a:hlinkClick>
              </a:rPr>
              <a:t>victor.mastrangelo@science-inter.com</a:t>
            </a:r>
            <a:r>
              <a:rPr lang="fr-FR" sz="1600" b="1" dirty="0">
                <a:solidFill>
                  <a:srgbClr val="92D050"/>
                </a:solidFill>
                <a:latin typeface="Calibri" pitchFamily="34" charset="0"/>
              </a:rPr>
              <a:t> </a:t>
            </a:r>
            <a:endParaRPr lang="fr-FR" b="1" i="1" dirty="0">
              <a:solidFill>
                <a:srgbClr val="FF3300"/>
              </a:solidFill>
              <a:latin typeface="Calibri" pitchFamily="34" charset="0"/>
            </a:endParaRPr>
          </a:p>
          <a:p>
            <a:pPr algn="ctr"/>
            <a:endParaRPr lang="fr-FR" b="1" i="1" dirty="0">
              <a:solidFill>
                <a:srgbClr val="FF3300"/>
              </a:solidFill>
              <a:latin typeface="Calibri" pitchFamily="34" charset="0"/>
            </a:endParaRPr>
          </a:p>
          <a:p>
            <a:pPr algn="ctr"/>
            <a:endParaRPr lang="fr-FR" b="1" i="1" dirty="0">
              <a:solidFill>
                <a:srgbClr val="FF3300"/>
              </a:solidFill>
              <a:latin typeface="Calibri" pitchFamily="34" charset="0"/>
            </a:endParaRPr>
          </a:p>
          <a:p>
            <a:pPr algn="ctr">
              <a:lnSpc>
                <a:spcPct val="150000"/>
              </a:lnSpc>
            </a:pPr>
            <a:endParaRPr lang="fr-FR" b="1" dirty="0">
              <a:latin typeface="Calibri" pitchFamily="34" charset="0"/>
            </a:endParaRPr>
          </a:p>
        </p:txBody>
      </p:sp>
      <p:sp>
        <p:nvSpPr>
          <p:cNvPr id="7175" name="Espace réservé du pied de page 11"/>
          <p:cNvSpPr txBox="1">
            <a:spLocks noGrp="1"/>
          </p:cNvSpPr>
          <p:nvPr/>
        </p:nvSpPr>
        <p:spPr bwMode="auto">
          <a:xfrm>
            <a:off x="914400" y="6421438"/>
            <a:ext cx="5562600" cy="365125"/>
          </a:xfrm>
          <a:prstGeom prst="rect">
            <a:avLst/>
          </a:prstGeom>
          <a:noFill/>
          <a:ln w="9525">
            <a:noFill/>
            <a:miter lim="800000"/>
            <a:headEnd/>
            <a:tailEnd/>
          </a:ln>
        </p:spPr>
        <p:txBody>
          <a:bodyPr anchor="b"/>
          <a:lstStyle/>
          <a:p>
            <a:pPr algn="r"/>
            <a:endParaRPr lang="fr-FR" sz="1100" dirty="0">
              <a:solidFill>
                <a:schemeClr val="tx2"/>
              </a:solidFill>
            </a:endParaRPr>
          </a:p>
        </p:txBody>
      </p:sp>
      <p:sp>
        <p:nvSpPr>
          <p:cNvPr id="7176" name="Espace réservé du numéro de diapositive 12"/>
          <p:cNvSpPr txBox="1">
            <a:spLocks noGrp="1"/>
          </p:cNvSpPr>
          <p:nvPr/>
        </p:nvSpPr>
        <p:spPr bwMode="auto">
          <a:xfrm>
            <a:off x="8610600" y="6421438"/>
            <a:ext cx="457200" cy="365125"/>
          </a:xfrm>
          <a:prstGeom prst="rect">
            <a:avLst/>
          </a:prstGeom>
          <a:noFill/>
          <a:ln w="9525">
            <a:noFill/>
            <a:miter lim="800000"/>
            <a:headEnd/>
            <a:tailEnd/>
          </a:ln>
        </p:spPr>
        <p:txBody>
          <a:bodyPr anchor="b"/>
          <a:lstStyle/>
          <a:p>
            <a:endParaRPr lang="fr-FR" sz="1200" dirty="0">
              <a:solidFill>
                <a:schemeClr val="tx2"/>
              </a:solidFill>
            </a:endParaRPr>
          </a:p>
        </p:txBody>
      </p:sp>
      <p:pic>
        <p:nvPicPr>
          <p:cNvPr id="7179" name="Image 2" descr="LOGO"/>
          <p:cNvPicPr>
            <a:picLocks noChangeAspect="1" noChangeArrowheads="1"/>
          </p:cNvPicPr>
          <p:nvPr/>
        </p:nvPicPr>
        <p:blipFill>
          <a:blip r:embed="rId7" cstate="print"/>
          <a:srcRect/>
          <a:stretch>
            <a:fillRect/>
          </a:stretch>
        </p:blipFill>
        <p:spPr bwMode="auto">
          <a:xfrm>
            <a:off x="87313" y="9674225"/>
            <a:ext cx="858837" cy="1120775"/>
          </a:xfrm>
          <a:prstGeom prst="rect">
            <a:avLst/>
          </a:prstGeom>
          <a:noFill/>
          <a:ln w="9525">
            <a:noFill/>
            <a:miter lim="800000"/>
            <a:headEnd/>
            <a:tailEnd/>
          </a:ln>
        </p:spPr>
      </p:pic>
      <p:sp>
        <p:nvSpPr>
          <p:cNvPr id="7185"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p>
        </p:txBody>
      </p:sp>
      <p:sp>
        <p:nvSpPr>
          <p:cNvPr id="7186" name="Rectangle 10"/>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endParaRPr lang="fr-FR" dirty="0"/>
          </a:p>
        </p:txBody>
      </p:sp>
      <p:sp>
        <p:nvSpPr>
          <p:cNvPr id="7187" name="Rectangle 11"/>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eaLnBrk="0" hangingPunct="0"/>
            <a:r>
              <a:rPr lang="fr-FR" sz="1100" dirty="0">
                <a:cs typeface="Times New Roman" pitchFamily="18" charset="0"/>
              </a:rPr>
              <a:t>   </a:t>
            </a:r>
            <a:endParaRPr lang="fr-FR" sz="800" dirty="0"/>
          </a:p>
          <a:p>
            <a:pPr eaLnBrk="0" hangingPunct="0"/>
            <a:endParaRPr lang="fr-FR" dirty="0"/>
          </a:p>
        </p:txBody>
      </p:sp>
      <p:sp>
        <p:nvSpPr>
          <p:cNvPr id="7188" name="Rectangle 12"/>
          <p:cNvSpPr>
            <a:spLocks noChangeArrowheads="1"/>
          </p:cNvSpPr>
          <p:nvPr/>
        </p:nvSpPr>
        <p:spPr bwMode="auto">
          <a:xfrm>
            <a:off x="0" y="1371600"/>
            <a:ext cx="9144000" cy="457200"/>
          </a:xfrm>
          <a:prstGeom prst="rect">
            <a:avLst/>
          </a:prstGeom>
          <a:noFill/>
          <a:ln w="9525">
            <a:noFill/>
            <a:miter lim="800000"/>
            <a:headEnd/>
            <a:tailEnd/>
          </a:ln>
        </p:spPr>
        <p:txBody>
          <a:bodyPr wrap="none" anchor="ctr">
            <a:spAutoFit/>
          </a:bodyPr>
          <a:lstStyle/>
          <a:p>
            <a:pPr eaLnBrk="0" hangingPunct="0"/>
            <a:r>
              <a:rPr lang="fr-FR" sz="1100" dirty="0">
                <a:cs typeface="Times New Roman" pitchFamily="18" charset="0"/>
              </a:rPr>
              <a:t>   </a:t>
            </a:r>
            <a:endParaRPr lang="fr-FR" sz="800" dirty="0"/>
          </a:p>
          <a:p>
            <a:pPr eaLnBrk="0" hangingPunct="0"/>
            <a:br>
              <a:rPr lang="fr-FR" sz="1600" b="1" i="1" dirty="0">
                <a:cs typeface="Times New Roman" pitchFamily="18" charset="0"/>
              </a:rPr>
            </a:br>
            <a:endParaRPr lang="fr-FR" dirty="0"/>
          </a:p>
        </p:txBody>
      </p:sp>
      <p:sp>
        <p:nvSpPr>
          <p:cNvPr id="29" name="Rectangle 11"/>
          <p:cNvSpPr>
            <a:spLocks noChangeArrowheads="1"/>
          </p:cNvSpPr>
          <p:nvPr/>
        </p:nvSpPr>
        <p:spPr bwMode="auto">
          <a:xfrm>
            <a:off x="1403648" y="116632"/>
            <a:ext cx="6192688" cy="2123658"/>
          </a:xfrm>
          <a:prstGeom prst="rect">
            <a:avLst/>
          </a:prstGeom>
          <a:noFill/>
          <a:ln w="9525">
            <a:noFill/>
            <a:miter lim="800000"/>
            <a:headEnd/>
            <a:tailEnd/>
          </a:ln>
        </p:spPr>
        <p:txBody>
          <a:bodyPr wrap="square">
            <a:spAutoFit/>
          </a:bodyPr>
          <a:lstStyle/>
          <a:p>
            <a:pPr algn="ctr"/>
            <a:endParaRPr lang="fr-FR" b="1" dirty="0">
              <a:latin typeface="Comic Sans MS" pitchFamily="66" charset="0"/>
            </a:endParaRPr>
          </a:p>
          <a:p>
            <a:pPr algn="ctr"/>
            <a:r>
              <a:rPr lang="fr-FR" b="1" dirty="0">
                <a:latin typeface="Comic Sans MS" pitchFamily="66" charset="0"/>
              </a:rPr>
              <a:t>ACADÉMIE EUROPÉENNE INTERDISCIPLINAIRE </a:t>
            </a:r>
          </a:p>
          <a:p>
            <a:pPr algn="ctr"/>
            <a:r>
              <a:rPr lang="fr-FR" b="1" dirty="0">
                <a:latin typeface="Comic Sans MS" pitchFamily="66" charset="0"/>
              </a:rPr>
              <a:t>DES SCIENCES</a:t>
            </a:r>
            <a:endParaRPr lang="fr-FR" dirty="0">
              <a:latin typeface="Comic Sans MS" pitchFamily="66" charset="0"/>
            </a:endParaRPr>
          </a:p>
          <a:p>
            <a:pPr algn="ctr"/>
            <a:r>
              <a:rPr lang="fr-FR" b="1" dirty="0">
                <a:latin typeface="Comic Sans MS" pitchFamily="66" charset="0"/>
              </a:rPr>
              <a:t>INTERDISCIPLINARY EUROPEAN ACADEMY </a:t>
            </a:r>
          </a:p>
          <a:p>
            <a:pPr algn="ctr"/>
            <a:r>
              <a:rPr lang="fr-FR" b="1" dirty="0">
                <a:latin typeface="Comic Sans MS" pitchFamily="66" charset="0"/>
              </a:rPr>
              <a:t>OF SCIENCES</a:t>
            </a:r>
            <a:br>
              <a:rPr lang="fr-FR" sz="2400" dirty="0">
                <a:solidFill>
                  <a:srgbClr val="00B0F0"/>
                </a:solidFill>
                <a:latin typeface="Comic Sans MS" pitchFamily="66" charset="0"/>
              </a:rPr>
            </a:br>
            <a:r>
              <a:rPr lang="fr-FR" sz="1600" b="1" dirty="0">
                <a:solidFill>
                  <a:srgbClr val="92D050"/>
                </a:solidFill>
                <a:latin typeface="Comic Sans MS" pitchFamily="66" charset="0"/>
                <a:hlinkClick r:id="rId8" invalidUrl="http:///">
                  <a:extLst>
                    <a:ext uri="{A12FA001-AC4F-418D-AE19-62706E023703}">
                      <ahyp:hlinkClr xmlns:ahyp="http://schemas.microsoft.com/office/drawing/2018/hyperlinkcolor" val="tx"/>
                    </a:ext>
                  </a:extLst>
                </a:hlinkClick>
              </a:rPr>
              <a:t>http://</a:t>
            </a:r>
            <a:r>
              <a:rPr lang="fr-FR" sz="1600" b="1" dirty="0">
                <a:solidFill>
                  <a:srgbClr val="92D050"/>
                </a:solidFill>
                <a:latin typeface="Comic Sans MS" pitchFamily="66" charset="0"/>
                <a:hlinkClick r:id="rId9">
                  <a:extLst>
                    <a:ext uri="{A12FA001-AC4F-418D-AE19-62706E023703}">
                      <ahyp:hlinkClr xmlns:ahyp="http://schemas.microsoft.com/office/drawing/2018/hyperlinkcolor" val="tx"/>
                    </a:ext>
                  </a:extLst>
                </a:hlinkClick>
              </a:rPr>
              <a:t>www.science-inter.com</a:t>
            </a:r>
            <a:br>
              <a:rPr lang="fr-FR" sz="1600" b="1" dirty="0">
                <a:solidFill>
                  <a:srgbClr val="002060"/>
                </a:solidFill>
                <a:latin typeface="Comic Sans MS" pitchFamily="66" charset="0"/>
              </a:rPr>
            </a:br>
            <a:endParaRPr lang="fr-FR" sz="2000" b="1" dirty="0">
              <a:solidFill>
                <a:srgbClr val="002060"/>
              </a:solidFill>
              <a:latin typeface="Comic Sans MS" pitchFamily="66" charset="0"/>
            </a:endParaRPr>
          </a:p>
        </p:txBody>
      </p:sp>
      <p:sp>
        <p:nvSpPr>
          <p:cNvPr id="30" name="Espace réservé du pied de page 29"/>
          <p:cNvSpPr>
            <a:spLocks noGrp="1"/>
          </p:cNvSpPr>
          <p:nvPr>
            <p:ph type="ftr" sz="quarter" idx="11"/>
          </p:nvPr>
        </p:nvSpPr>
        <p:spPr>
          <a:xfrm>
            <a:off x="323528" y="6381328"/>
            <a:ext cx="8568952" cy="274320"/>
          </a:xfrm>
        </p:spPr>
        <p:txBody>
          <a:bodyPr/>
          <a:lstStyle/>
          <a:p>
            <a:pPr algn="ctr">
              <a:defRPr/>
            </a:pPr>
            <a:r>
              <a:rPr lang="fr-FR" sz="900">
                <a:solidFill>
                  <a:srgbClr val="FF0000"/>
                </a:solidFill>
              </a:rPr>
              <a:t>Colloque AEIS--2020  28 et 29  octobre 2021</a:t>
            </a:r>
            <a:endParaRPr lang="fr-FR" sz="900" dirty="0">
              <a:solidFill>
                <a:srgbClr val="FF0000"/>
              </a:solidFill>
            </a:endParaRPr>
          </a:p>
        </p:txBody>
      </p:sp>
      <p:sp>
        <p:nvSpPr>
          <p:cNvPr id="25" name="Rectangle 24"/>
          <p:cNvSpPr/>
          <p:nvPr/>
        </p:nvSpPr>
        <p:spPr>
          <a:xfrm>
            <a:off x="356505" y="5427716"/>
            <a:ext cx="8784976" cy="954107"/>
          </a:xfrm>
          <a:prstGeom prst="rect">
            <a:avLst/>
          </a:prstGeom>
        </p:spPr>
        <p:txBody>
          <a:bodyPr wrap="square">
            <a:spAutoFit/>
          </a:bodyPr>
          <a:lstStyle/>
          <a:p>
            <a:pPr algn="ctr"/>
            <a:r>
              <a:rPr lang="fr-FR" sz="2000" b="1" dirty="0">
                <a:latin typeface="Calibri" pitchFamily="34" charset="0"/>
              </a:rPr>
              <a:t> </a:t>
            </a:r>
          </a:p>
          <a:p>
            <a:pPr algn="ctr"/>
            <a:r>
              <a:rPr lang="fr-FR" b="1" dirty="0">
                <a:solidFill>
                  <a:srgbClr val="FFC000"/>
                </a:solidFill>
                <a:latin typeface="Calibri" pitchFamily="34" charset="0"/>
              </a:rPr>
              <a:t>Amphithéâtre  Constant BURG, Institut Curie</a:t>
            </a:r>
          </a:p>
          <a:p>
            <a:pPr algn="ctr"/>
            <a:r>
              <a:rPr lang="fr-FR" b="1" dirty="0">
                <a:solidFill>
                  <a:srgbClr val="FFC000"/>
                </a:solidFill>
                <a:latin typeface="Calibri" pitchFamily="34" charset="0"/>
              </a:rPr>
              <a:t>28 et 29 octobre 2021</a:t>
            </a:r>
            <a:endParaRPr lang="fr-FR" dirty="0">
              <a:solidFill>
                <a:srgbClr val="FFC000"/>
              </a:solidFill>
            </a:endParaRPr>
          </a:p>
        </p:txBody>
      </p:sp>
      <p:sp>
        <p:nvSpPr>
          <p:cNvPr id="22" name="Espace réservé du numéro de diapositive 21"/>
          <p:cNvSpPr>
            <a:spLocks noGrp="1"/>
          </p:cNvSpPr>
          <p:nvPr>
            <p:ph type="sldNum" sz="quarter" idx="12"/>
          </p:nvPr>
        </p:nvSpPr>
        <p:spPr>
          <a:xfrm>
            <a:off x="8679712" y="6453336"/>
            <a:ext cx="464288" cy="274320"/>
          </a:xfrm>
        </p:spPr>
        <p:txBody>
          <a:bodyPr/>
          <a:lstStyle/>
          <a:p>
            <a:pPr>
              <a:defRPr/>
            </a:pPr>
            <a:fld id="{9DB7C08B-9399-4140-A2F3-ACC6ACC7A698}" type="slidenum">
              <a:rPr lang="fr-FR" smtClean="0"/>
              <a:pPr>
                <a:defRPr/>
              </a:pPr>
              <a:t>2</a:t>
            </a:fld>
            <a:endParaRPr lang="fr-FR" dirty="0"/>
          </a:p>
        </p:txBody>
      </p:sp>
      <p:pic>
        <p:nvPicPr>
          <p:cNvPr id="2" name="Image 1">
            <a:extLst>
              <a:ext uri="{FF2B5EF4-FFF2-40B4-BE49-F238E27FC236}">
                <a16:creationId xmlns:a16="http://schemas.microsoft.com/office/drawing/2014/main" id="{F3B7B77C-857C-492E-A847-1C2D68739CCD}"/>
              </a:ext>
            </a:extLst>
          </p:cNvPr>
          <p:cNvPicPr>
            <a:picLocks noChangeAspect="1"/>
          </p:cNvPicPr>
          <p:nvPr/>
        </p:nvPicPr>
        <p:blipFill>
          <a:blip r:embed="rId10"/>
          <a:stretch>
            <a:fillRect/>
          </a:stretch>
        </p:blipFill>
        <p:spPr>
          <a:xfrm>
            <a:off x="8172400" y="0"/>
            <a:ext cx="951621" cy="837542"/>
          </a:xfrm>
          <a:prstGeom prst="rect">
            <a:avLst/>
          </a:prstGeom>
        </p:spPr>
      </p:pic>
      <p:pic>
        <p:nvPicPr>
          <p:cNvPr id="3" name="Image 2">
            <a:extLst>
              <a:ext uri="{FF2B5EF4-FFF2-40B4-BE49-F238E27FC236}">
                <a16:creationId xmlns:a16="http://schemas.microsoft.com/office/drawing/2014/main" id="{C587D7C9-7465-4B48-B348-40669640542F}"/>
              </a:ext>
            </a:extLst>
          </p:cNvPr>
          <p:cNvPicPr>
            <a:picLocks noChangeAspect="1"/>
          </p:cNvPicPr>
          <p:nvPr/>
        </p:nvPicPr>
        <p:blipFill>
          <a:blip r:embed="rId10"/>
          <a:stretch>
            <a:fillRect/>
          </a:stretch>
        </p:blipFill>
        <p:spPr>
          <a:xfrm>
            <a:off x="8118322" y="0"/>
            <a:ext cx="1005700" cy="885139"/>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755576" y="6400800"/>
            <a:ext cx="6912768" cy="274320"/>
          </a:xfrm>
        </p:spPr>
        <p:txBody>
          <a:bodyPr/>
          <a:lstStyle/>
          <a:p>
            <a:pPr algn="ctr">
              <a:defRPr/>
            </a:pPr>
            <a:r>
              <a:rPr lang="fr-FR">
                <a:solidFill>
                  <a:srgbClr val="FF0000"/>
                </a:solidFill>
              </a:rPr>
              <a:t>Colloque AEIS--2020  28 et 29  octobre 2021</a:t>
            </a:r>
            <a:endParaRPr lang="fr-FR"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3</a:t>
            </a:fld>
            <a:endParaRPr lang="fr-FR" dirty="0"/>
          </a:p>
        </p:txBody>
      </p:sp>
      <p:sp>
        <p:nvSpPr>
          <p:cNvPr id="1026" name="Rectangle 2"/>
          <p:cNvSpPr>
            <a:spLocks noChangeArrowheads="1"/>
          </p:cNvSpPr>
          <p:nvPr/>
        </p:nvSpPr>
        <p:spPr bwMode="auto">
          <a:xfrm>
            <a:off x="179512" y="108557"/>
            <a:ext cx="8784976" cy="75113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2400" dirty="0">
                <a:latin typeface="Comic Sans MS" pitchFamily="66" charset="0"/>
                <a:ea typeface="Calibri" pitchFamily="34" charset="0"/>
                <a:cs typeface="Times New Roman" pitchFamily="18" charset="0"/>
              </a:rPr>
              <a:t>     </a:t>
            </a:r>
            <a:r>
              <a:rPr lang="fr-FR" sz="20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LES SIGNATURES DES ÉTATS MÉSOSCOPIQUES</a:t>
            </a:r>
          </a:p>
          <a:p>
            <a:pPr algn="ctr">
              <a:spcAft>
                <a:spcPts val="1000"/>
              </a:spcAft>
            </a:pPr>
            <a:r>
              <a:rPr lang="fr-FR" sz="20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 DE   LA MATIÈRE</a:t>
            </a:r>
            <a:endParaRPr lang="fr-FR" sz="2000" dirty="0">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dirty="0">
                <a:latin typeface="Comic Sans MS" pitchFamily="66" charset="0"/>
                <a:ea typeface="Calibri" pitchFamily="34" charset="0"/>
                <a:cs typeface="Times New Roman" pitchFamily="18" charset="0"/>
              </a:rPr>
              <a:t>Ce colloque </a:t>
            </a:r>
            <a:r>
              <a:rPr kumimoji="0" lang="fr-FR"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se compose des </a:t>
            </a:r>
            <a:r>
              <a:rPr lang="fr-FR" dirty="0">
                <a:solidFill>
                  <a:srgbClr val="FFFF00"/>
                </a:solidFill>
                <a:latin typeface="Comic Sans MS" pitchFamily="66" charset="0"/>
                <a:ea typeface="Calibri" pitchFamily="34" charset="0"/>
                <a:cs typeface="Times New Roman" pitchFamily="18" charset="0"/>
              </a:rPr>
              <a:t>trois grandes </a:t>
            </a:r>
            <a:r>
              <a:rPr kumimoji="0" lang="fr-FR" b="0" i="0" u="none" strike="noStrike" cap="none" normalizeH="0" baseline="0" dirty="0">
                <a:ln>
                  <a:noFill/>
                </a:ln>
                <a:solidFill>
                  <a:srgbClr val="FFFF00"/>
                </a:solidFill>
                <a:effectLst/>
                <a:latin typeface="Comic Sans MS" pitchFamily="66" charset="0"/>
                <a:ea typeface="Calibri" pitchFamily="34" charset="0"/>
                <a:cs typeface="Times New Roman" pitchFamily="18" charset="0"/>
              </a:rPr>
              <a:t>parties  </a:t>
            </a:r>
            <a:r>
              <a:rPr kumimoji="0" lang="fr-FR"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suivantes: </a:t>
            </a:r>
            <a:endParaRPr lang="fr-FR" b="1" dirty="0">
              <a:solidFill>
                <a:srgbClr val="00B050"/>
              </a:solidFill>
              <a:latin typeface="Comic Sans MS" pitchFamily="66" charset="0"/>
            </a:endParaRPr>
          </a:p>
          <a:p>
            <a:pPr algn="ctr"/>
            <a:r>
              <a:rPr lang="fr-FR" b="1" dirty="0">
                <a:solidFill>
                  <a:srgbClr val="00B050"/>
                </a:solidFill>
                <a:latin typeface="Comic Sans MS" pitchFamily="66" charset="0"/>
              </a:rPr>
              <a:t>PARTIE</a:t>
            </a:r>
            <a:r>
              <a:rPr lang="fr-FR" b="1" dirty="0">
                <a:latin typeface="Comic Sans MS" pitchFamily="66" charset="0"/>
              </a:rPr>
              <a:t> </a:t>
            </a:r>
            <a:r>
              <a:rPr lang="fr-FR" b="1" dirty="0">
                <a:solidFill>
                  <a:srgbClr val="00B050"/>
                </a:solidFill>
                <a:latin typeface="Comic Sans MS" pitchFamily="66" charset="0"/>
              </a:rPr>
              <a:t>1</a:t>
            </a:r>
            <a:endParaRPr lang="fr-FR" dirty="0">
              <a:solidFill>
                <a:srgbClr val="00B050"/>
              </a:solidFill>
              <a:latin typeface="Comic Sans MS" pitchFamily="66" charset="0"/>
            </a:endParaRPr>
          </a:p>
          <a:p>
            <a:pPr algn="ctr"/>
            <a:r>
              <a:rPr lang="fr-FR" b="1" dirty="0">
                <a:latin typeface="Comic Sans MS" pitchFamily="66" charset="0"/>
              </a:rPr>
              <a:t> </a:t>
            </a:r>
            <a:r>
              <a:rPr lang="fr-FR" b="1" dirty="0">
                <a:solidFill>
                  <a:srgbClr val="92D050"/>
                </a:solidFill>
                <a:latin typeface="Comic Sans MS" pitchFamily="66" charset="0"/>
              </a:rPr>
              <a:t>PHYSIQUE</a:t>
            </a:r>
            <a:r>
              <a:rPr lang="fr-FR" b="1" dirty="0">
                <a:latin typeface="Comic Sans MS" pitchFamily="66" charset="0"/>
              </a:rPr>
              <a:t> MÉSOSCOPIQUE</a:t>
            </a:r>
            <a:endParaRPr lang="fr-FR" b="1" dirty="0">
              <a:solidFill>
                <a:srgbClr val="FFFF00"/>
              </a:solidFill>
              <a:latin typeface="Comic Sans MS" pitchFamily="66" charset="0"/>
            </a:endParaRPr>
          </a:p>
          <a:p>
            <a:pPr marL="285750" indent="-285750" algn="just">
              <a:buFont typeface="Wingdings" panose="05000000000000000000" pitchFamily="2" charset="2"/>
              <a:buChar char="Ø"/>
            </a:pPr>
            <a:r>
              <a:rPr lang="fr-FR" sz="1600" dirty="0">
                <a:solidFill>
                  <a:srgbClr val="FFC000"/>
                </a:solidFill>
                <a:effectLst/>
                <a:latin typeface="Comic Sans MS" panose="030F0702030302020204" pitchFamily="66" charset="0"/>
                <a:ea typeface="Times New Roman" panose="02020603050405020304" pitchFamily="18" charset="0"/>
              </a:rPr>
              <a:t>s’intéresse aux propriétés de la matière condensée qui apparaissent à une échelle intermédiaire entre la physique classique et la physique statistique d’une part et la physique quantique d’autre part. Une application phare étant le projet d’ordinateur quantique…</a:t>
            </a:r>
            <a:r>
              <a:rPr lang="fr-FR" sz="1800" dirty="0">
                <a:solidFill>
                  <a:srgbClr val="FFC000"/>
                </a:solidFill>
                <a:effectLst/>
                <a:latin typeface="Times New Roman" panose="02020603050405020304" pitchFamily="18" charset="0"/>
                <a:ea typeface="Times New Roman" panose="02020603050405020304" pitchFamily="18" charset="0"/>
              </a:rPr>
              <a:t> </a:t>
            </a:r>
            <a:endParaRPr lang="fr-FR" b="1" dirty="0">
              <a:solidFill>
                <a:srgbClr val="FFC000"/>
              </a:solidFill>
              <a:latin typeface="Comic Sans MS" pitchFamily="66" charset="0"/>
            </a:endParaRPr>
          </a:p>
          <a:p>
            <a:pPr algn="ctr"/>
            <a:r>
              <a:rPr lang="fr-FR" b="1" dirty="0">
                <a:solidFill>
                  <a:srgbClr val="00B050"/>
                </a:solidFill>
                <a:latin typeface="Comic Sans MS" pitchFamily="66" charset="0"/>
              </a:rPr>
              <a:t>PARTIE 2</a:t>
            </a:r>
          </a:p>
          <a:p>
            <a:pPr algn="ctr"/>
            <a:r>
              <a:rPr lang="fr-FR" b="1" dirty="0">
                <a:solidFill>
                  <a:srgbClr val="00B050"/>
                </a:solidFill>
                <a:latin typeface="Comic Sans MS" pitchFamily="66" charset="0"/>
              </a:rPr>
              <a:t>CHIMIE </a:t>
            </a:r>
            <a:r>
              <a:rPr lang="fr-FR" b="1" dirty="0">
                <a:latin typeface="Comic Sans MS" pitchFamily="66" charset="0"/>
              </a:rPr>
              <a:t>MÉSOSCOPIQUE</a:t>
            </a:r>
            <a:endParaRPr lang="fr-FR" b="1" dirty="0">
              <a:solidFill>
                <a:srgbClr val="FFFF00"/>
              </a:solidFill>
              <a:latin typeface="Comic Sans MS" pitchFamily="66" charset="0"/>
            </a:endParaRPr>
          </a:p>
          <a:p>
            <a:pPr marL="285750" indent="-285750" algn="just">
              <a:buFont typeface="Wingdings" panose="05000000000000000000" pitchFamily="2" charset="2"/>
              <a:buChar char="Ø"/>
            </a:pPr>
            <a:r>
              <a:rPr lang="fr-FR" sz="1600" dirty="0">
                <a:solidFill>
                  <a:srgbClr val="FFC000"/>
                </a:solidFill>
                <a:effectLst/>
                <a:latin typeface="Comic Sans MS" panose="030F0702030302020204" pitchFamily="66" charset="0"/>
                <a:ea typeface="Times New Roman" panose="02020603050405020304" pitchFamily="18" charset="0"/>
              </a:rPr>
              <a:t>concerne notamment les nanomatériaux et les méso-cristaux. </a:t>
            </a:r>
            <a:r>
              <a:rPr lang="fr-BE" sz="1600" dirty="0">
                <a:solidFill>
                  <a:srgbClr val="FFC000"/>
                </a:solidFill>
                <a:effectLst/>
                <a:latin typeface="Comic Sans MS" panose="030F0702030302020204" pitchFamily="66" charset="0"/>
                <a:ea typeface="Times New Roman" panose="02020603050405020304" pitchFamily="18" charset="0"/>
              </a:rPr>
              <a:t> Elle recouvre à la fois la synthèse et l’étude des modes de construction d’objets chimiques ayant des tailles dans cette échelle intermédiaire (2 nm-1μm), l’assemblage bidimensionnel ou tridimensionnel d’objets bien définis situés dans cette gamme de taille et l’étude des propriétés physiques des matériaux résultants</a:t>
            </a:r>
          </a:p>
          <a:p>
            <a:pPr algn="just"/>
            <a:endParaRPr lang="fr-FR" sz="1600" dirty="0">
              <a:latin typeface="Comic Sans MS" panose="030F0702030302020204" pitchFamily="66" charset="0"/>
            </a:endParaRPr>
          </a:p>
          <a:p>
            <a:pPr algn="ctr"/>
            <a:r>
              <a:rPr lang="fr-FR" dirty="0">
                <a:solidFill>
                  <a:srgbClr val="92D050"/>
                </a:solidFill>
                <a:latin typeface="Comic Sans MS" pitchFamily="66" charset="0"/>
              </a:rPr>
              <a:t>PARTIE 3</a:t>
            </a:r>
          </a:p>
          <a:p>
            <a:pPr algn="ctr"/>
            <a:r>
              <a:rPr lang="fr-FR" dirty="0">
                <a:solidFill>
                  <a:srgbClr val="92D050"/>
                </a:solidFill>
                <a:latin typeface="Comic Sans MS" pitchFamily="66" charset="0"/>
              </a:rPr>
              <a:t>BIOLOGIE </a:t>
            </a:r>
            <a:r>
              <a:rPr lang="fr-FR" b="1" dirty="0">
                <a:latin typeface="Comic Sans MS" pitchFamily="66" charset="0"/>
              </a:rPr>
              <a:t>MÉSOSCOPIQUE</a:t>
            </a:r>
          </a:p>
          <a:p>
            <a:pPr marL="285750" indent="-285750" algn="just">
              <a:buFont typeface="Wingdings" panose="05000000000000000000" pitchFamily="2" charset="2"/>
              <a:buChar char="Ø"/>
            </a:pPr>
            <a:r>
              <a:rPr lang="fr-BE" sz="1600"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l’exploration</a:t>
            </a:r>
            <a:r>
              <a:rPr lang="fr-FR" sz="1600"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 de cette nouvelle dimension entre le micron et le nanomètre conduit à repenser radicalement la compréhension que l’on avait de nombreux phénomènes biologiques. … Il s’agit là d’une véritable « </a:t>
            </a:r>
            <a:r>
              <a:rPr lang="fr-FR" sz="1600" i="1"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Biologie </a:t>
            </a:r>
            <a:r>
              <a:rPr lang="fr-FR" sz="1600" i="1" dirty="0" err="1">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mésoscopique</a:t>
            </a:r>
            <a:r>
              <a:rPr lang="fr-FR" sz="1600" i="1"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 où sont révélées de nouvelles propriétés des systèmes vivants, propres à cette échelle. » (Antoine Triller) ………</a:t>
            </a:r>
            <a:endParaRPr lang="fr-FR" sz="1600" dirty="0">
              <a:solidFill>
                <a:srgbClr val="FFC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fr-FR" b="1" dirty="0">
              <a:solidFill>
                <a:srgbClr val="FFFF00"/>
              </a:solidFill>
              <a:latin typeface="Comic Sans MS" pitchFamily="66" charset="0"/>
            </a:endParaRPr>
          </a:p>
          <a:p>
            <a:pPr algn="ctr"/>
            <a:endParaRPr lang="fr-FR" dirty="0">
              <a:solidFill>
                <a:srgbClr val="92D050"/>
              </a:solidFill>
              <a:latin typeface="Comic Sans MS" pitchFamily="66" charset="0"/>
            </a:endParaRPr>
          </a:p>
          <a:p>
            <a:pPr algn="ctr">
              <a:lnSpc>
                <a:spcPts val="3000"/>
              </a:lnSpc>
            </a:pPr>
            <a:endParaRPr lang="fr-FR" sz="2400" dirty="0">
              <a:solidFill>
                <a:srgbClr val="FFFF0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539552" y="6400800"/>
            <a:ext cx="6912768" cy="274320"/>
          </a:xfrm>
        </p:spPr>
        <p:txBody>
          <a:bodyPr/>
          <a:lstStyle/>
          <a:p>
            <a:pPr algn="ctr">
              <a:defRPr/>
            </a:pPr>
            <a:r>
              <a:rPr lang="fr-FR" sz="900">
                <a:solidFill>
                  <a:srgbClr val="FF0000"/>
                </a:solidFill>
              </a:rPr>
              <a:t>Colloque AEIS--2020  28 et 29  octobre 2021</a:t>
            </a:r>
            <a:endParaRPr lang="fr-FR" sz="900" dirty="0">
              <a:solidFill>
                <a:srgbClr val="FF0000"/>
              </a:solidFill>
            </a:endParaRPr>
          </a:p>
        </p:txBody>
      </p:sp>
      <p:sp>
        <p:nvSpPr>
          <p:cNvPr id="37890" name="Rectangle 2"/>
          <p:cNvSpPr>
            <a:spLocks noChangeArrowheads="1"/>
          </p:cNvSpPr>
          <p:nvPr/>
        </p:nvSpPr>
        <p:spPr bwMode="auto">
          <a:xfrm>
            <a:off x="179512" y="-547709"/>
            <a:ext cx="8784976" cy="79975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fr-FR" sz="2400" b="1" dirty="0">
              <a:latin typeface="Comic Sans MS" pitchFamily="66" charset="0"/>
            </a:endParaRPr>
          </a:p>
          <a:p>
            <a:pPr algn="ctr"/>
            <a:endParaRPr lang="fr-FR" sz="2400" b="1" dirty="0">
              <a:solidFill>
                <a:srgbClr val="00B050"/>
              </a:solidFill>
              <a:latin typeface="Comic Sans MS" pitchFamily="66" charset="0"/>
            </a:endParaRPr>
          </a:p>
          <a:p>
            <a:pPr algn="ctr"/>
            <a:r>
              <a:rPr lang="fr-FR" sz="3600" b="1" dirty="0">
                <a:solidFill>
                  <a:srgbClr val="FFFF00"/>
                </a:solidFill>
                <a:latin typeface="Comic Sans MS" pitchFamily="66" charset="0"/>
              </a:rPr>
              <a:t>Partie</a:t>
            </a:r>
            <a:r>
              <a:rPr lang="fr-FR" sz="3600" b="1" dirty="0">
                <a:solidFill>
                  <a:srgbClr val="92D050"/>
                </a:solidFill>
                <a:latin typeface="Comic Sans MS" pitchFamily="66" charset="0"/>
              </a:rPr>
              <a:t> 1</a:t>
            </a:r>
            <a:r>
              <a:rPr lang="fr-FR" sz="3200" b="1" dirty="0">
                <a:latin typeface="Comic Sans MS" pitchFamily="66" charset="0"/>
              </a:rPr>
              <a:t>.</a:t>
            </a:r>
          </a:p>
          <a:p>
            <a:pPr algn="ctr"/>
            <a:r>
              <a:rPr lang="fr-FR" sz="2000" b="1" dirty="0">
                <a:solidFill>
                  <a:srgbClr val="FFC000"/>
                </a:solidFill>
                <a:latin typeface="Comic Sans MS" pitchFamily="66" charset="0"/>
              </a:rPr>
              <a:t>PHYSIQUE  MESOSCOPIQUE</a:t>
            </a:r>
          </a:p>
          <a:p>
            <a:pPr algn="ctr"/>
            <a:r>
              <a:rPr lang="fr-FR" sz="2000" b="1" dirty="0">
                <a:latin typeface="Comic Sans MS" pitchFamily="66" charset="0"/>
              </a:rPr>
              <a:t>(</a:t>
            </a:r>
            <a:r>
              <a:rPr lang="fr-FR" sz="1600" b="1" dirty="0">
                <a:latin typeface="Comic Sans MS" pitchFamily="66" charset="0"/>
              </a:rPr>
              <a:t>Modératrice: Edith PERRIER, AEIS)</a:t>
            </a:r>
          </a:p>
          <a:p>
            <a:pPr marL="285750" indent="-285750">
              <a:buFont typeface="Wingdings" panose="05000000000000000000" pitchFamily="2" charset="2"/>
              <a:buChar char="Ø"/>
            </a:pPr>
            <a:endParaRPr lang="fr-FR" sz="1800" b="1"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b="1" i="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Électronique quantique dans les nanoconducteurs</a:t>
            </a:r>
          </a:p>
          <a:p>
            <a:pPr marL="285750" indent="-285750">
              <a:buFont typeface="Wingdings" panose="05000000000000000000" pitchFamily="2" charset="2"/>
              <a:buChar char="Ø"/>
            </a:pPr>
            <a:endParaRPr lang="fr-FR" sz="1800" b="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endParaRPr>
          </a:p>
          <a:p>
            <a:r>
              <a:rPr lang="fr-FR" sz="1800" b="1" dirty="0">
                <a:effectLst/>
                <a:latin typeface="Comic Sans MS" panose="030F0702030302020204" pitchFamily="66" charset="0"/>
                <a:ea typeface="Times New Roman" panose="02020603050405020304" pitchFamily="18" charset="0"/>
                <a:cs typeface="Times New Roman" panose="02020603050405020304" pitchFamily="18" charset="0"/>
              </a:rPr>
              <a:t>         Gwendal FÈVE</a:t>
            </a:r>
            <a:r>
              <a:rPr lang="fr-FR"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Sorbonne Université, Laboratoire de Physique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Pierre AIGRAIN </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de l'ENS Ulm</a:t>
            </a:r>
          </a:p>
          <a:p>
            <a:endParaRPr lang="fr-FR" dirty="0">
              <a:latin typeface="Comic Sans MS" panose="030F0702030302020204" pitchFamily="66" charset="0"/>
              <a:ea typeface="Times New Roman" panose="02020603050405020304" pitchFamily="18" charset="0"/>
              <a:cs typeface="Times New Roman" panose="02020603050405020304" pitchFamily="18" charset="0"/>
            </a:endParaRPr>
          </a:p>
          <a:p>
            <a:pPr>
              <a:buFont typeface="Wingdings" pitchFamily="2" charset="2"/>
              <a:buChar char="Ø"/>
            </a:pPr>
            <a:r>
              <a:rPr lang="fr-FR" sz="1800" b="1" i="1" dirty="0">
                <a:solidFill>
                  <a:srgbClr val="FFFF00"/>
                </a:solidFill>
                <a:effectLst/>
                <a:latin typeface="Comic Sans MS" panose="030F0702030302020204" pitchFamily="66" charset="0"/>
                <a:ea typeface="Times New Roman" panose="02020603050405020304" pitchFamily="18" charset="0"/>
              </a:rPr>
              <a:t>circuits </a:t>
            </a:r>
            <a:r>
              <a:rPr lang="fr-FR" sz="1800" b="1" i="1" dirty="0" err="1">
                <a:solidFill>
                  <a:srgbClr val="FFFF00"/>
                </a:solidFill>
                <a:effectLst/>
                <a:latin typeface="Comic Sans MS" panose="030F0702030302020204" pitchFamily="66" charset="0"/>
                <a:ea typeface="Times New Roman" panose="02020603050405020304" pitchFamily="18" charset="0"/>
              </a:rPr>
              <a:t>mésoscopiques</a:t>
            </a:r>
            <a:r>
              <a:rPr lang="fr-FR" sz="1800" b="1" i="1" dirty="0">
                <a:solidFill>
                  <a:srgbClr val="FFFF00"/>
                </a:solidFill>
                <a:effectLst/>
                <a:latin typeface="Comic Sans MS" panose="030F0702030302020204" pitchFamily="66" charset="0"/>
                <a:ea typeface="Times New Roman" panose="02020603050405020304" pitchFamily="18" charset="0"/>
              </a:rPr>
              <a:t> quantiques</a:t>
            </a:r>
            <a:r>
              <a:rPr lang="fr-FR" dirty="0">
                <a:solidFill>
                  <a:srgbClr val="FFFF00"/>
                </a:solidFill>
                <a:latin typeface="Comic Sans MS" panose="030F0702030302020204" pitchFamily="66" charset="0"/>
              </a:rPr>
              <a:t>                  </a:t>
            </a:r>
          </a:p>
          <a:p>
            <a:pPr>
              <a:lnSpc>
                <a:spcPct val="150000"/>
              </a:lnSpc>
            </a:pPr>
            <a:r>
              <a:rPr lang="fr-FR" sz="1800" b="1" dirty="0">
                <a:effectLst/>
                <a:latin typeface="Comic Sans MS" panose="030F0702030302020204" pitchFamily="66" charset="0"/>
                <a:ea typeface="Times New Roman" panose="02020603050405020304" pitchFamily="18" charset="0"/>
                <a:cs typeface="Times New Roman" panose="02020603050405020304" pitchFamily="18" charset="0"/>
              </a:rPr>
              <a:t>            Daniel ESTÈVE</a:t>
            </a:r>
            <a:r>
              <a:rPr lang="fr-FR"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Membre de l’Académie des Sciences, Service de Physique de l'État Condensé CEA-Saclay, </a:t>
            </a:r>
            <a:r>
              <a:rPr lang="fr-FR" dirty="0">
                <a:latin typeface="Comic Sans MS" panose="030F0702030302020204" pitchFamily="66" charset="0"/>
                <a:ea typeface="Times New Roman" panose="02020603050405020304" pitchFamily="18" charset="0"/>
                <a:cs typeface="Times New Roman" panose="02020603050405020304" pitchFamily="18" charset="0"/>
              </a:rPr>
              <a:t> </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Groupe </a:t>
            </a:r>
            <a:r>
              <a:rPr lang="fr-FR" sz="1800" dirty="0" err="1">
                <a:effectLst/>
                <a:latin typeface="Comic Sans MS" panose="030F0702030302020204" pitchFamily="66" charset="0"/>
                <a:ea typeface="Times New Roman" panose="02020603050405020304" pitchFamily="18" charset="0"/>
                <a:cs typeface="Times New Roman" panose="02020603050405020304" pitchFamily="18" charset="0"/>
              </a:rPr>
              <a:t>Quantronique</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 Ordinateur quantique</a:t>
            </a:r>
          </a:p>
          <a:p>
            <a:endParaRPr lang="fr-FR" sz="1800" dirty="0">
              <a:effectLst/>
              <a:latin typeface="Comic Sans MS" panose="030F0702030302020204" pitchFamily="66" charset="0"/>
              <a:ea typeface="Times New Roman" panose="02020603050405020304" pitchFamily="18" charset="0"/>
              <a:cs typeface="Times New Roman" panose="02020603050405020304" pitchFamily="18" charset="0"/>
            </a:endParaRPr>
          </a:p>
          <a:p>
            <a:endParaRPr lang="fr-FR" sz="18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b="1" i="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Topologie et physique quantique </a:t>
            </a:r>
            <a:r>
              <a:rPr lang="fr-FR" sz="1800" b="1" i="1" dirty="0" err="1">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mésoscopique</a:t>
            </a:r>
            <a:endParaRPr lang="fr-FR" b="1" i="1" dirty="0">
              <a:solidFill>
                <a:srgbClr val="FFFF00"/>
              </a:solidFill>
              <a:latin typeface="Comic Sans MS" panose="030F0702030302020204" pitchFamily="66" charset="0"/>
              <a:ea typeface="Times New Roman" panose="02020603050405020304" pitchFamily="18" charset="0"/>
              <a:cs typeface="Times New Roman" panose="02020603050405020304" pitchFamily="18" charset="0"/>
            </a:endParaRPr>
          </a:p>
          <a:p>
            <a:r>
              <a:rPr lang="fr-FR" sz="1800" b="1" i="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1800" b="1" dirty="0">
                <a:effectLst/>
                <a:latin typeface="Comic Sans MS" panose="030F0702030302020204" pitchFamily="66" charset="0"/>
                <a:ea typeface="Times New Roman" panose="02020603050405020304" pitchFamily="18" charset="0"/>
                <a:cs typeface="Times New Roman" panose="02020603050405020304" pitchFamily="18" charset="0"/>
              </a:rPr>
              <a:t>Christophe MORA</a:t>
            </a:r>
            <a:r>
              <a:rPr lang="fr-FR" sz="1800" dirty="0">
                <a:effectLst/>
                <a:latin typeface="Comic Sans MS" panose="030F0702030302020204" pitchFamily="66" charset="0"/>
                <a:ea typeface="Times New Roman" panose="02020603050405020304" pitchFamily="18" charset="0"/>
                <a:cs typeface="Times New Roman" panose="02020603050405020304" pitchFamily="18" charset="0"/>
              </a:rPr>
              <a:t>, Université Paris Diderot (Paris 7), Laboratoire de Physique Pierre AIGRAIN de l’ ENS Ulm</a:t>
            </a:r>
          </a:p>
          <a:p>
            <a:endParaRPr lang="fr-FR" sz="2000" dirty="0">
              <a:latin typeface="Comic Sans MS" panose="030F0702030302020204" pitchFamily="66" charset="0"/>
            </a:endParaRPr>
          </a:p>
          <a:p>
            <a:pPr algn="ctr">
              <a:lnSpc>
                <a:spcPct val="115000"/>
              </a:lnSpc>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fr-FR" dirty="0">
              <a:latin typeface="Comic Sans MS" pitchFamily="66" charset="0"/>
            </a:endParaRPr>
          </a:p>
          <a:p>
            <a:r>
              <a:rPr lang="fr-FR" b="1" dirty="0">
                <a:latin typeface="Comic Sans MS" pitchFamily="66" charset="0"/>
              </a:rPr>
              <a:t> </a:t>
            </a:r>
            <a:endParaRPr lang="fr-FR" dirty="0">
              <a:latin typeface="Comic Sans MS" pitchFamily="66"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fr-FR" sz="1600" b="0" i="0" u="none" strike="noStrike" cap="none" normalizeH="0" baseline="0" dirty="0">
              <a:ln>
                <a:noFill/>
              </a:ln>
              <a:solidFill>
                <a:schemeClr val="tx1"/>
              </a:solidFill>
              <a:effectLst/>
              <a:latin typeface="Comic Sans MS" pitchFamily="66" charset="0"/>
            </a:endParaRPr>
          </a:p>
        </p:txBody>
      </p:sp>
      <p:sp>
        <p:nvSpPr>
          <p:cNvPr id="5" name="Espace réservé du numéro de diapositive 4"/>
          <p:cNvSpPr>
            <a:spLocks noGrp="1"/>
          </p:cNvSpPr>
          <p:nvPr>
            <p:ph type="sldNum" sz="quarter" idx="12"/>
          </p:nvPr>
        </p:nvSpPr>
        <p:spPr/>
        <p:txBody>
          <a:bodyPr/>
          <a:lstStyle/>
          <a:p>
            <a:pPr>
              <a:defRPr/>
            </a:pPr>
            <a:fld id="{9DB7C08B-9399-4140-A2F3-ACC6ACC7A698}" type="slidenum">
              <a:rPr lang="fr-FR" smtClean="0"/>
              <a:pPr>
                <a:defRPr/>
              </a:pPr>
              <a:t>4</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0800"/>
            <a:ext cx="8964488" cy="274320"/>
          </a:xfrm>
        </p:spPr>
        <p:txBody>
          <a:bodyPr/>
          <a:lstStyle/>
          <a:p>
            <a:pPr algn="ctr">
              <a:defRPr/>
            </a:pPr>
            <a:r>
              <a:rPr lang="fr-FR" sz="800">
                <a:solidFill>
                  <a:srgbClr val="FF0000"/>
                </a:solidFill>
              </a:rPr>
              <a:t>Colloque AEIS--2020  28 et 29  octobre 2021</a:t>
            </a:r>
            <a:endParaRPr lang="fr-FR" sz="800"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5</a:t>
            </a:fld>
            <a:endParaRPr lang="fr-FR" dirty="0"/>
          </a:p>
        </p:txBody>
      </p:sp>
      <p:graphicFrame>
        <p:nvGraphicFramePr>
          <p:cNvPr id="5" name="Tableau 4"/>
          <p:cNvGraphicFramePr>
            <a:graphicFrameLocks noGrp="1"/>
          </p:cNvGraphicFramePr>
          <p:nvPr/>
        </p:nvGraphicFramePr>
        <p:xfrm>
          <a:off x="1524000" y="3092958"/>
          <a:ext cx="6096000" cy="16764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algn="ctr">
                        <a:spcAft>
                          <a:spcPts val="0"/>
                        </a:spcAft>
                      </a:pPr>
                      <a:endParaRPr lang="fr-FR" sz="1100" dirty="0">
                        <a:latin typeface="Times New Roman"/>
                        <a:ea typeface="Times New Roman"/>
                      </a:endParaRPr>
                    </a:p>
                  </a:txBody>
                  <a:tcPr marL="89535" marR="89535"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8914" name="Rectangle 2"/>
          <p:cNvSpPr>
            <a:spLocks noChangeArrowheads="1"/>
          </p:cNvSpPr>
          <p:nvPr/>
        </p:nvSpPr>
        <p:spPr bwMode="auto">
          <a:xfrm>
            <a:off x="323528" y="-14015"/>
            <a:ext cx="8964488" cy="828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2400" b="1" dirty="0">
                <a:latin typeface="Comic Sans MS" pitchFamily="66" charset="0"/>
              </a:rPr>
              <a:t> </a:t>
            </a:r>
            <a:r>
              <a:rPr lang="fr-FR" sz="2400" b="1" dirty="0">
                <a:solidFill>
                  <a:srgbClr val="92D050"/>
                </a:solidFill>
                <a:latin typeface="Comic Sans MS" pitchFamily="66" charset="0"/>
              </a:rPr>
              <a:t> </a:t>
            </a:r>
            <a:r>
              <a:rPr lang="fr-FR" sz="2800" b="1" dirty="0">
                <a:solidFill>
                  <a:srgbClr val="FFFF00"/>
                </a:solidFill>
                <a:latin typeface="Comic Sans MS" pitchFamily="66" charset="0"/>
              </a:rPr>
              <a:t>Partie</a:t>
            </a:r>
            <a:r>
              <a:rPr lang="fr-FR" sz="2800" b="1" dirty="0">
                <a:solidFill>
                  <a:srgbClr val="92D050"/>
                </a:solidFill>
                <a:latin typeface="Comic Sans MS" pitchFamily="66" charset="0"/>
              </a:rPr>
              <a:t> </a:t>
            </a:r>
            <a:r>
              <a:rPr lang="fr-FR" sz="2800" b="1" dirty="0">
                <a:solidFill>
                  <a:srgbClr val="00B050"/>
                </a:solidFill>
                <a:latin typeface="Comic Sans MS" pitchFamily="66" charset="0"/>
              </a:rPr>
              <a:t>2</a:t>
            </a:r>
            <a:r>
              <a:rPr lang="fr-FR" sz="2400" b="1" dirty="0">
                <a:latin typeface="Comic Sans MS" pitchFamily="66" charset="0"/>
              </a:rPr>
              <a:t>.</a:t>
            </a:r>
          </a:p>
          <a:p>
            <a:pPr algn="ctr"/>
            <a:r>
              <a:rPr lang="fr-FR" sz="2000" b="1" dirty="0">
                <a:solidFill>
                  <a:srgbClr val="FFC000"/>
                </a:solidFill>
                <a:latin typeface="Comic Sans MS" pitchFamily="66" charset="0"/>
              </a:rPr>
              <a:t>CHIMIE MESOSCOPIQUE</a:t>
            </a:r>
          </a:p>
          <a:p>
            <a:pPr algn="ctr"/>
            <a:r>
              <a:rPr lang="fr-FR" sz="1600" b="1" dirty="0">
                <a:latin typeface="Comic Sans MS" pitchFamily="66" charset="0"/>
              </a:rPr>
              <a:t>(Modérateur: Jean SCHMETS AEIS)</a:t>
            </a:r>
          </a:p>
          <a:p>
            <a:pPr algn="ctr"/>
            <a:endParaRPr lang="fr-FR" sz="1400" i="1" dirty="0">
              <a:latin typeface="Comic Sans MS" pitchFamily="66" charset="0"/>
            </a:endParaRPr>
          </a:p>
          <a:p>
            <a:pPr marL="285750" indent="-285750">
              <a:buFont typeface="Wingdings" panose="05000000000000000000"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La nature, une source d'inspiration pour la science des matériaux : Construire des matériaux poreux à des échelles Nano-Méso-Macro-métriques</a:t>
            </a:r>
            <a:r>
              <a:rPr lang="fr-FR" sz="1600" dirty="0">
                <a:latin typeface="Comic Sans MS" panose="030F0702030302020204" pitchFamily="66" charset="0"/>
              </a:rPr>
              <a:t>     </a:t>
            </a:r>
          </a:p>
          <a:p>
            <a:pPr>
              <a:spcAft>
                <a:spcPts val="1000"/>
              </a:spcAft>
            </a:pPr>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Clément SANCHEZ</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 , Membre de l’Académie des Sciences, Chaire de « Chimie des Matériaux Hybrides », Collège de </a:t>
            </a:r>
            <a:r>
              <a:rPr lang="fr-FR" sz="1600" dirty="0" err="1">
                <a:effectLst/>
                <a:latin typeface="Comic Sans MS" panose="030F0702030302020204" pitchFamily="66" charset="0"/>
                <a:ea typeface="Times New Roman" panose="02020603050405020304" pitchFamily="18" charset="0"/>
                <a:cs typeface="Times New Roman" panose="02020603050405020304" pitchFamily="18" charset="0"/>
              </a:rPr>
              <a:t>France,Chimie</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 de la Matière Condensée de Paris,  </a:t>
            </a:r>
          </a:p>
          <a:p>
            <a:pPr>
              <a:spcAft>
                <a:spcPts val="1000"/>
              </a:spcAft>
            </a:pP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UMR 7574-UPMC/CNRS/Collège de France</a:t>
            </a:r>
            <a:endParaRPr lang="fr-FR" sz="1600" dirty="0">
              <a:latin typeface="Comic Sans MS" panose="030F0702030302020204" pitchFamily="66" charset="0"/>
            </a:endParaRPr>
          </a:p>
          <a:p>
            <a:pPr>
              <a:buFont typeface="Wingdings"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Progrès récents dans le transport de molécules au travers des membranes cellulaires, ou comment des molécules polaires de haut poids moléculaire peuvent traverser une barrière imperméable sans systèmes de transport spécialisés</a:t>
            </a:r>
            <a:r>
              <a:rPr lang="fr-FR" sz="1600" dirty="0">
                <a:solidFill>
                  <a:srgbClr val="FFFF00"/>
                </a:solidFill>
                <a:latin typeface="Comic Sans MS" panose="030F0702030302020204" pitchFamily="66" charset="0"/>
              </a:rPr>
              <a:t>    </a:t>
            </a: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Sandrine SAGAN</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Directrice Laboratoire des </a:t>
            </a:r>
            <a:r>
              <a:rPr lang="fr-FR" sz="1600" dirty="0" err="1">
                <a:effectLst/>
                <a:latin typeface="Comic Sans MS" panose="030F0702030302020204" pitchFamily="66" charset="0"/>
                <a:ea typeface="Times New Roman" panose="02020603050405020304" pitchFamily="18" charset="0"/>
                <a:cs typeface="Times New Roman" panose="02020603050405020304" pitchFamily="18" charset="0"/>
              </a:rPr>
              <a:t>BioMolécules</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 LBM UMR 7203, ENS-Ulm - Laboratoire des </a:t>
            </a:r>
            <a:r>
              <a:rPr lang="fr-FR" sz="1600" dirty="0" err="1">
                <a:effectLst/>
                <a:latin typeface="Comic Sans MS" panose="030F0702030302020204" pitchFamily="66" charset="0"/>
                <a:ea typeface="Times New Roman" panose="02020603050405020304" pitchFamily="18" charset="0"/>
                <a:cs typeface="Times New Roman" panose="02020603050405020304" pitchFamily="18" charset="0"/>
              </a:rPr>
              <a:t>BioMolécules</a:t>
            </a:r>
            <a:endParaRPr lang="fr-FR" sz="1600" dirty="0">
              <a:effectLst/>
              <a:latin typeface="Comic Sans MS" panose="030F0702030302020204" pitchFamily="66" charset="0"/>
              <a:ea typeface="Times New Roman" panose="02020603050405020304" pitchFamily="18" charset="0"/>
              <a:cs typeface="Times New Roman" panose="02020603050405020304" pitchFamily="18" charset="0"/>
            </a:endParaRPr>
          </a:p>
          <a:p>
            <a:pPr lvl="1"/>
            <a:endParaRPr lang="fr-FR" sz="1600" dirty="0">
              <a:latin typeface="Comic Sans MS" panose="030F0702030302020204" pitchFamily="66" charset="0"/>
            </a:endParaRPr>
          </a:p>
          <a:p>
            <a:pPr marL="285750" indent="-285750">
              <a:buFont typeface="Wingdings" panose="05000000000000000000"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Simulations de dynamique moléculaire: un microscope numérique pour sonder la matière à l'échelle atomique</a:t>
            </a:r>
            <a:endParaRPr lang="fr-FR" sz="1600"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endParaRP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Rodolphe VUILLEUMIER</a:t>
            </a:r>
            <a:r>
              <a:rPr lang="fr-FR" sz="1600"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Sorbonne Université</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ENS-Ulm - Département de chimie</a:t>
            </a:r>
          </a:p>
          <a:p>
            <a:endParaRPr lang="fr-FR" sz="1600"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lvl="0" eaLnBrk="0" hangingPunct="0">
              <a:buFont typeface="Wingdings"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Modélisations </a:t>
            </a:r>
            <a:r>
              <a:rPr lang="fr-FR" sz="1600" b="1" i="1" dirty="0" err="1">
                <a:solidFill>
                  <a:srgbClr val="FFFF00"/>
                </a:solidFill>
                <a:effectLst/>
                <a:latin typeface="Comic Sans MS" panose="030F0702030302020204" pitchFamily="66" charset="0"/>
                <a:ea typeface="Times New Roman" panose="02020603050405020304" pitchFamily="18" charset="0"/>
              </a:rPr>
              <a:t>multiéchelles</a:t>
            </a:r>
            <a:r>
              <a:rPr lang="fr-FR" sz="1600" b="1" i="1" dirty="0">
                <a:solidFill>
                  <a:srgbClr val="FFFF00"/>
                </a:solidFill>
                <a:effectLst/>
                <a:latin typeface="Comic Sans MS" panose="030F0702030302020204" pitchFamily="66" charset="0"/>
                <a:ea typeface="Times New Roman" panose="02020603050405020304" pitchFamily="18" charset="0"/>
              </a:rPr>
              <a:t> pour la chimie à l’échelle </a:t>
            </a:r>
            <a:r>
              <a:rPr lang="fr-FR" sz="1600" b="1" i="1" dirty="0" err="1">
                <a:solidFill>
                  <a:srgbClr val="FFFF00"/>
                </a:solidFill>
                <a:effectLst/>
                <a:latin typeface="Comic Sans MS" panose="030F0702030302020204" pitchFamily="66" charset="0"/>
                <a:ea typeface="Times New Roman" panose="02020603050405020304" pitchFamily="18" charset="0"/>
              </a:rPr>
              <a:t>mésoscopique</a:t>
            </a:r>
            <a:r>
              <a:rPr lang="fr-FR" sz="1600" b="1" i="1" dirty="0">
                <a:solidFill>
                  <a:srgbClr val="FFFF00"/>
                </a:solidFill>
                <a:effectLst/>
                <a:latin typeface="Comic Sans MS" panose="030F0702030302020204" pitchFamily="66" charset="0"/>
                <a:ea typeface="Times New Roman" panose="02020603050405020304" pitchFamily="18" charset="0"/>
              </a:rPr>
              <a:t> : l’exemple de la chimie séparative</a:t>
            </a:r>
            <a:r>
              <a:rPr lang="fr-FR" sz="1600" dirty="0">
                <a:solidFill>
                  <a:srgbClr val="FFFF00"/>
                </a:solidFill>
                <a:effectLst/>
                <a:latin typeface="Comic Sans MS" panose="030F0702030302020204" pitchFamily="66" charset="0"/>
                <a:ea typeface="Times New Roman" panose="02020603050405020304" pitchFamily="18" charset="0"/>
              </a:rPr>
              <a:t> </a:t>
            </a:r>
          </a:p>
          <a:p>
            <a:pPr>
              <a:lnSpc>
                <a:spcPct val="115000"/>
              </a:lnSpc>
              <a:spcAft>
                <a:spcPts val="1000"/>
              </a:spcAft>
            </a:pPr>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Jean-François DUFRÊCHE</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Laboratoire Modélisation Mésoscopique et Chimie Théorique (LMCT), Institut de Chimie Séparative de Marcoule ICSM, UMR 5257 /CEA / CNRS / Université de Montpellier / ENSCM</a:t>
            </a:r>
          </a:p>
          <a:p>
            <a:pPr lvl="0" eaLnBrk="0" hangingPunct="0"/>
            <a:endParaRPr lang="fr-FR" sz="1600" dirty="0">
              <a:latin typeface="Comic Sans MS" panose="030F0702030302020204" pitchFamily="66" charset="0"/>
              <a:ea typeface="Times New Roman" pitchFamily="18" charset="0"/>
            </a:endParaRPr>
          </a:p>
          <a:p>
            <a:pPr lvl="0" eaLnBrk="0" hangingPunct="0"/>
            <a:br>
              <a:rPr lang="fr-FR" dirty="0">
                <a:latin typeface="Comic Sans MS" pitchFamily="66" charset="0"/>
              </a:rPr>
            </a:br>
            <a:endParaRPr lang="fr-FR" dirty="0">
              <a:latin typeface="Comic Sans MS" pitchFamily="66" charset="0"/>
            </a:endParaRPr>
          </a:p>
          <a:p>
            <a:r>
              <a:rPr lang="fr-FR" sz="1600" dirty="0">
                <a:latin typeface="Comic Sans MS" pitchFamily="66"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899592" y="6400800"/>
            <a:ext cx="6336704" cy="274320"/>
          </a:xfrm>
        </p:spPr>
        <p:txBody>
          <a:bodyPr/>
          <a:lstStyle/>
          <a:p>
            <a:pPr algn="ctr">
              <a:defRPr/>
            </a:pPr>
            <a:r>
              <a:rPr lang="fr-FR">
                <a:solidFill>
                  <a:srgbClr val="FF0000"/>
                </a:solidFill>
              </a:rPr>
              <a:t>Colloque AEIS--2020  28 et 29  octobre 2021</a:t>
            </a:r>
            <a:endParaRPr lang="fr-FR"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6</a:t>
            </a:fld>
            <a:endParaRPr lang="fr-FR"/>
          </a:p>
        </p:txBody>
      </p:sp>
      <p:sp>
        <p:nvSpPr>
          <p:cNvPr id="1025" name="Rectangle 1"/>
          <p:cNvSpPr>
            <a:spLocks noChangeArrowheads="1"/>
          </p:cNvSpPr>
          <p:nvPr/>
        </p:nvSpPr>
        <p:spPr bwMode="auto">
          <a:xfrm>
            <a:off x="107504" y="-603448"/>
            <a:ext cx="8928992"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fr-FR" sz="2400" b="1" dirty="0">
              <a:solidFill>
                <a:srgbClr val="FFFF00"/>
              </a:solidFill>
              <a:latin typeface="Comic Sans MS" pitchFamily="66" charset="0"/>
              <a:ea typeface="Calibri" pitchFamily="34" charset="0"/>
              <a:cs typeface="Times New Roman" pitchFamily="18" charset="0"/>
            </a:endParaRPr>
          </a:p>
          <a:p>
            <a:pPr lvl="0" algn="ctr"/>
            <a:endParaRPr lang="fr-FR" sz="2400" b="1" dirty="0">
              <a:solidFill>
                <a:srgbClr val="FFFF00"/>
              </a:solidFill>
              <a:latin typeface="Comic Sans MS" pitchFamily="66" charset="0"/>
              <a:ea typeface="Calibri" pitchFamily="34" charset="0"/>
              <a:cs typeface="Times New Roman" pitchFamily="18" charset="0"/>
            </a:endParaRPr>
          </a:p>
          <a:p>
            <a:pPr algn="ctr"/>
            <a:r>
              <a:rPr lang="fr-FR" sz="3600" b="1" dirty="0">
                <a:solidFill>
                  <a:srgbClr val="FFFF00"/>
                </a:solidFill>
                <a:latin typeface="Comic Sans MS" pitchFamily="66" charset="0"/>
              </a:rPr>
              <a:t>Partie </a:t>
            </a:r>
            <a:r>
              <a:rPr lang="fr-FR" sz="3600" b="1" dirty="0">
                <a:solidFill>
                  <a:srgbClr val="00B050"/>
                </a:solidFill>
                <a:latin typeface="Comic Sans MS" pitchFamily="66" charset="0"/>
              </a:rPr>
              <a:t>3</a:t>
            </a:r>
            <a:r>
              <a:rPr lang="fr-FR" sz="3200" b="1" dirty="0">
                <a:latin typeface="Comic Sans MS" pitchFamily="66" charset="0"/>
              </a:rPr>
              <a:t>.</a:t>
            </a:r>
          </a:p>
          <a:p>
            <a:pPr algn="ctr"/>
            <a:r>
              <a:rPr lang="fr-FR" sz="2000" b="1" dirty="0">
                <a:solidFill>
                  <a:srgbClr val="FFC000"/>
                </a:solidFill>
                <a:latin typeface="Comic Sans MS" pitchFamily="66" charset="0"/>
              </a:rPr>
              <a:t>BIOLOGIE  MESOSCOPIQUE</a:t>
            </a:r>
          </a:p>
          <a:p>
            <a:pPr algn="ctr"/>
            <a:r>
              <a:rPr lang="fr-FR" sz="1600" b="1" dirty="0">
                <a:latin typeface="Comic Sans MS" pitchFamily="66" charset="0"/>
              </a:rPr>
              <a:t>(Modérateur: Jean BERBINAU, AEIS)</a:t>
            </a:r>
          </a:p>
          <a:p>
            <a:pPr marL="0" marR="0" lvl="0" indent="0" algn="ctr" defTabSz="914400" rtl="0" eaLnBrk="1" fontAlgn="base" latinLnBrk="0" hangingPunct="1">
              <a:spcBef>
                <a:spcPct val="0"/>
              </a:spcBef>
              <a:spcAft>
                <a:spcPct val="0"/>
              </a:spcAft>
              <a:buClrTx/>
              <a:buSzTx/>
              <a:buFontTx/>
              <a:buNone/>
              <a:tabLst/>
            </a:pPr>
            <a:endParaRPr kumimoji="0" lang="fr-FR" sz="1400" b="0" i="0" u="none" strike="noStrike" cap="none" normalizeH="0" baseline="0" dirty="0">
              <a:ln>
                <a:noFill/>
              </a:ln>
              <a:solidFill>
                <a:srgbClr val="FFFF00"/>
              </a:solidFill>
              <a:effectLst/>
              <a:latin typeface="Comic Sans MS" pitchFamily="66" charset="0"/>
              <a:ea typeface="Calibri" pitchFamily="34" charset="0"/>
              <a:cs typeface="Times New Roman" pitchFamily="18" charset="0"/>
            </a:endParaRPr>
          </a:p>
          <a:p>
            <a:pPr marL="285750" indent="-285750">
              <a:buFont typeface="Wingdings" panose="05000000000000000000"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rPr>
              <a:t>Signature statistique des interactions dans des environnements cellulaires hétérogènes</a:t>
            </a:r>
            <a:endParaRPr lang="fr-FR" sz="1600" dirty="0">
              <a:solidFill>
                <a:srgbClr val="FFFF00"/>
              </a:solidFill>
              <a:effectLst/>
              <a:latin typeface="Comic Sans MS" panose="030F0702030302020204" pitchFamily="66" charset="0"/>
              <a:ea typeface="Times New Roman" panose="02020603050405020304" pitchFamily="18" charset="0"/>
              <a:cs typeface="Times New Roman" panose="02020603050405020304" pitchFamily="18" charset="0"/>
            </a:endParaRPr>
          </a:p>
          <a:p>
            <a:r>
              <a:rPr lang="fr-FR" sz="1600" dirty="0">
                <a:solidFill>
                  <a:srgbClr val="FFFF00"/>
                </a:solidFill>
                <a:latin typeface="Comic Sans MS" panose="030F0702030302020204" pitchFamily="66" charset="0"/>
              </a:rPr>
              <a:t> </a:t>
            </a: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Jean-Baptiste MASSON</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rPr>
              <a:t>Directeur de Recherche Institut Pasteur/ CNRS  UMR 3571 / Institut Prairie</a:t>
            </a:r>
            <a:r>
              <a:rPr lang="fr-FR" sz="1600" dirty="0">
                <a:latin typeface="Comic Sans MS" panose="030F0702030302020204" pitchFamily="66" charset="0"/>
                <a:ea typeface="Times New Roman" panose="02020603050405020304" pitchFamily="18" charset="0"/>
              </a:rPr>
              <a:t>/</a:t>
            </a:r>
            <a:r>
              <a:rPr lang="fr-FR" sz="1600" dirty="0">
                <a:effectLst/>
                <a:latin typeface="Comic Sans MS" panose="030F0702030302020204" pitchFamily="66" charset="0"/>
                <a:ea typeface="Times New Roman" panose="02020603050405020304" pitchFamily="18" charset="0"/>
              </a:rPr>
              <a:t>Département de  biologie informatique</a:t>
            </a:r>
            <a:r>
              <a:rPr lang="fr-FR" sz="1600" dirty="0">
                <a:latin typeface="Comic Sans MS" panose="030F0702030302020204" pitchFamily="66" charset="0"/>
                <a:ea typeface="Times New Roman" panose="02020603050405020304" pitchFamily="18" charset="0"/>
              </a:rPr>
              <a:t>/</a:t>
            </a:r>
            <a:r>
              <a:rPr lang="fr-FR" sz="1600" dirty="0">
                <a:effectLst/>
                <a:latin typeface="Comic Sans MS" panose="030F0702030302020204" pitchFamily="66" charset="0"/>
                <a:ea typeface="Times New Roman" panose="02020603050405020304" pitchFamily="18" charset="0"/>
              </a:rPr>
              <a:t>Département des neurosciences</a:t>
            </a:r>
          </a:p>
          <a:p>
            <a:endParaRPr lang="fr-FR" sz="1600" dirty="0">
              <a:effectLst/>
              <a:latin typeface="Comic Sans MS" panose="030F0702030302020204" pitchFamily="66" charset="0"/>
              <a:ea typeface="Times New Roman" panose="02020603050405020304" pitchFamily="18" charset="0"/>
              <a:cs typeface="Times New Roman" panose="02020603050405020304" pitchFamily="18" charset="0"/>
            </a:endParaRPr>
          </a:p>
          <a:p>
            <a:endParaRPr kumimoji="0" lang="fr-FR" sz="1600" b="1" i="1" u="none" strike="noStrike" cap="none" normalizeH="0" baseline="0" dirty="0">
              <a:ln>
                <a:noFill/>
              </a:ln>
              <a:solidFill>
                <a:schemeClr val="tx1"/>
              </a:solidFill>
              <a:effectLst/>
              <a:latin typeface="Comic Sans MS" panose="030F0702030302020204" pitchFamily="66" charset="0"/>
              <a:ea typeface="Calibri" pitchFamily="34" charset="0"/>
              <a:cs typeface="Times New Roman" pitchFamily="18" charset="0"/>
            </a:endParaRPr>
          </a:p>
          <a:p>
            <a:pPr lvl="0" eaLnBrk="0" hangingPunct="0">
              <a:buFont typeface="Wingdings"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Il y a plus de marge de manœuvre en bas de l’échelle : vers un détecteur universel des interactions moléculaires</a:t>
            </a:r>
          </a:p>
          <a:p>
            <a:pPr lvl="0" eaLnBrk="0" hangingPunct="0">
              <a:buFont typeface="Wingdings" pitchFamily="2" charset="2"/>
              <a:buChar char="Ø"/>
            </a:pPr>
            <a:endParaRPr kumimoji="0" lang="fr-FR" sz="1600" b="0" i="0" u="none" strike="noStrike" cap="none" normalizeH="0" baseline="0" dirty="0">
              <a:ln>
                <a:noFill/>
              </a:ln>
              <a:solidFill>
                <a:srgbClr val="FFFF00"/>
              </a:solidFill>
              <a:effectLst/>
              <a:latin typeface="Comic Sans MS" panose="030F0702030302020204" pitchFamily="66" charset="0"/>
              <a:ea typeface="Calibri" pitchFamily="34" charset="0"/>
              <a:cs typeface="Times New Roman" pitchFamily="18" charset="0"/>
            </a:endParaRPr>
          </a:p>
          <a:p>
            <a:r>
              <a:rPr kumimoji="0" lang="fr-FR" sz="1600" b="0" i="0" u="none" strike="noStrike" cap="none" normalizeH="0" baseline="0" dirty="0">
                <a:ln>
                  <a:noFill/>
                </a:ln>
                <a:effectLst/>
                <a:latin typeface="Comic Sans MS" panose="030F0702030302020204" pitchFamily="66" charset="0"/>
                <a:ea typeface="Calibri" pitchFamily="34" charset="0"/>
                <a:cs typeface="Times New Roman" pitchFamily="18" charset="0"/>
              </a:rPr>
              <a:t>                  </a:t>
            </a:r>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Terence STRICK</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Professeur et chef d’équipe </a:t>
            </a:r>
            <a:r>
              <a:rPr lang="fr-FR" sz="1600" dirty="0" err="1">
                <a:effectLst/>
                <a:latin typeface="Comic Sans MS" panose="030F0702030302020204" pitchFamily="66" charset="0"/>
                <a:ea typeface="Times New Roman" panose="02020603050405020304" pitchFamily="18" charset="0"/>
                <a:cs typeface="Times New Roman" panose="02020603050405020304" pitchFamily="18" charset="0"/>
              </a:rPr>
              <a:t>Nanomanipulation</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 de biomolécules , Institut Jacques Monod Université Paris Diderot , Institut de Biologie de l’ENS (IBENS)</a:t>
            </a:r>
          </a:p>
          <a:p>
            <a:pPr eaLnBrk="0" hangingPunct="0"/>
            <a:endParaRPr kumimoji="0" lang="en-US" sz="1600" b="0" i="0" u="none" strike="noStrike" cap="none" normalizeH="0" baseline="0" dirty="0">
              <a:ln>
                <a:noFill/>
              </a:ln>
              <a:effectLst/>
              <a:latin typeface="Comic Sans MS" panose="030F0702030302020204" pitchFamily="66" charset="0"/>
              <a:ea typeface="Calibri" pitchFamily="34" charset="0"/>
              <a:cs typeface="Times New Roman" pitchFamily="18" charset="0"/>
            </a:endParaRPr>
          </a:p>
          <a:p>
            <a:pPr lvl="0" eaLnBrk="0" hangingPunct="0">
              <a:buFont typeface="Wingdings"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Énigmes concernant la mémoire à long-terme et l'apprentissage</a:t>
            </a:r>
          </a:p>
          <a:p>
            <a:pPr lvl="0" eaLnBrk="0" hangingPunct="0">
              <a:buFont typeface="Wingdings" pitchFamily="2" charset="2"/>
              <a:buChar char="Ø"/>
            </a:pPr>
            <a:endParaRPr lang="fr-FR" sz="1600" b="1" i="1" dirty="0">
              <a:effectLst/>
              <a:latin typeface="Comic Sans MS" panose="030F0702030302020204" pitchFamily="66" charset="0"/>
              <a:ea typeface="Times New Roman" panose="02020603050405020304" pitchFamily="18" charset="0"/>
            </a:endParaRP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Vincent </a:t>
            </a:r>
            <a:r>
              <a:rPr lang="fr-FR" sz="1600" b="1" dirty="0" err="1">
                <a:effectLst/>
                <a:latin typeface="Comic Sans MS" panose="030F0702030302020204" pitchFamily="66" charset="0"/>
                <a:ea typeface="Times New Roman" panose="02020603050405020304" pitchFamily="18" charset="0"/>
                <a:cs typeface="Times New Roman" panose="02020603050405020304" pitchFamily="18" charset="0"/>
              </a:rPr>
              <a:t>HAKIM</a:t>
            </a:r>
            <a:r>
              <a:rPr lang="fr-FR" sz="1600" b="1" dirty="0" err="1">
                <a:latin typeface="Comic Sans MS" panose="030F0702030302020204" pitchFamily="66" charset="0"/>
                <a:ea typeface="Times New Roman" panose="02020603050405020304" pitchFamily="18" charset="0"/>
                <a:cs typeface="Times New Roman" panose="02020603050405020304" pitchFamily="18" charset="0"/>
              </a:rPr>
              <a:t>,Directeur</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de Recherche, </a:t>
            </a:r>
            <a:r>
              <a:rPr lang="fr-FR" sz="1600" dirty="0">
                <a:effectLst/>
                <a:latin typeface="Comic Sans MS" panose="030F0702030302020204" pitchFamily="66" charset="0"/>
                <a:ea typeface="Times New Roman" panose="02020603050405020304" pitchFamily="18" charset="0"/>
                <a:cs typeface="Consolas" panose="020B0609020204030204" pitchFamily="49" charset="0"/>
              </a:rPr>
              <a:t>Équipe "Biophysique et neuroscience théoriques« </a:t>
            </a:r>
            <a:r>
              <a:rPr lang="fr-FR" sz="1600" dirty="0">
                <a:latin typeface="Comic Sans MS" panose="030F0702030302020204" pitchFamily="66" charset="0"/>
                <a:ea typeface="Times New Roman" panose="02020603050405020304" pitchFamily="18" charset="0"/>
                <a:cs typeface="Consolas" panose="020B0609020204030204" pitchFamily="49"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Laboratoire de Physique de l’École Normale Supérieure (LPENS) &amp; CNRS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295400" y="6400800"/>
            <a:ext cx="6012904" cy="274320"/>
          </a:xfrm>
        </p:spPr>
        <p:txBody>
          <a:bodyPr/>
          <a:lstStyle/>
          <a:p>
            <a:pPr algn="ctr">
              <a:defRPr/>
            </a:pPr>
            <a:r>
              <a:rPr lang="fr-FR">
                <a:solidFill>
                  <a:srgbClr val="FF0000"/>
                </a:solidFill>
              </a:rPr>
              <a:t>Colloque AEIS--2020  28 et 29  octobre 2021</a:t>
            </a:r>
            <a:endParaRPr lang="fr-FR"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7</a:t>
            </a:fld>
            <a:endParaRPr lang="fr-FR"/>
          </a:p>
        </p:txBody>
      </p:sp>
      <p:sp>
        <p:nvSpPr>
          <p:cNvPr id="25601" name="Rectangle 1"/>
          <p:cNvSpPr>
            <a:spLocks noChangeArrowheads="1"/>
          </p:cNvSpPr>
          <p:nvPr/>
        </p:nvSpPr>
        <p:spPr bwMode="auto">
          <a:xfrm>
            <a:off x="251520" y="202287"/>
            <a:ext cx="8640960" cy="7386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a:ln>
                <a:noFill/>
              </a:ln>
              <a:effectLst/>
              <a:latin typeface="Comic Sans MS" pitchFamily="66" charset="0"/>
              <a:ea typeface="Calibri" pitchFamily="34" charset="0"/>
              <a:cs typeface="Times New Roman" pitchFamily="18" charset="0"/>
            </a:endParaRPr>
          </a:p>
          <a:p>
            <a:pPr algn="ctr"/>
            <a:r>
              <a:rPr lang="fr-FR" sz="4000" b="1" dirty="0">
                <a:solidFill>
                  <a:srgbClr val="FFFF00"/>
                </a:solidFill>
                <a:latin typeface="Comic Sans MS" pitchFamily="66" charset="0"/>
              </a:rPr>
              <a:t>Partie </a:t>
            </a:r>
            <a:r>
              <a:rPr lang="fr-FR" sz="4000" b="1" dirty="0">
                <a:solidFill>
                  <a:srgbClr val="00B050"/>
                </a:solidFill>
                <a:latin typeface="Comic Sans MS" pitchFamily="66" charset="0"/>
              </a:rPr>
              <a:t>3</a:t>
            </a:r>
            <a:r>
              <a:rPr lang="fr-FR" sz="3600" b="1" dirty="0">
                <a:solidFill>
                  <a:srgbClr val="00B050"/>
                </a:solidFill>
                <a:latin typeface="Comic Sans MS" pitchFamily="66" charset="0"/>
              </a:rPr>
              <a:t> (suite)</a:t>
            </a:r>
            <a:endParaRPr lang="fr-FR" sz="3600" b="1" dirty="0">
              <a:latin typeface="Comic Sans MS" pitchFamily="66" charset="0"/>
            </a:endParaRPr>
          </a:p>
          <a:p>
            <a:pPr algn="ctr"/>
            <a:r>
              <a:rPr lang="fr-FR" sz="2400" b="1" dirty="0">
                <a:solidFill>
                  <a:srgbClr val="FFC000"/>
                </a:solidFill>
                <a:latin typeface="Comic Sans MS" pitchFamily="66" charset="0"/>
              </a:rPr>
              <a:t>BIOLOGIE  MÉSOSCOPIQUE</a:t>
            </a:r>
          </a:p>
          <a:p>
            <a:pPr algn="ctr"/>
            <a:r>
              <a:rPr lang="fr-FR" sz="2000" b="1" dirty="0">
                <a:latin typeface="Comic Sans MS" pitchFamily="66" charset="0"/>
              </a:rPr>
              <a:t>(Modérateur: Claude MAURY, AEIS)</a:t>
            </a:r>
          </a:p>
          <a:p>
            <a:endParaRPr lang="fr-FR" sz="1800" b="1" i="1" dirty="0">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Organisation spatiale et temporelle à l’échelle </a:t>
            </a:r>
            <a:r>
              <a:rPr lang="fr-FR" sz="1600" b="1" i="1" dirty="0" err="1">
                <a:solidFill>
                  <a:srgbClr val="FFFF00"/>
                </a:solidFill>
                <a:effectLst/>
                <a:latin typeface="Comic Sans MS" panose="030F0702030302020204" pitchFamily="66" charset="0"/>
                <a:ea typeface="Times New Roman" panose="02020603050405020304" pitchFamily="18" charset="0"/>
              </a:rPr>
              <a:t>mésoscopique</a:t>
            </a:r>
            <a:r>
              <a:rPr lang="fr-FR" sz="1600" b="1" i="1" dirty="0">
                <a:solidFill>
                  <a:srgbClr val="FFFF00"/>
                </a:solidFill>
                <a:effectLst/>
                <a:latin typeface="Comic Sans MS" panose="030F0702030302020204" pitchFamily="66" charset="0"/>
                <a:ea typeface="Times New Roman" panose="02020603050405020304" pitchFamily="18" charset="0"/>
              </a:rPr>
              <a:t> d’une protéine de signalisation cellulaire</a:t>
            </a:r>
          </a:p>
          <a:p>
            <a:endParaRPr lang="fr-FR" sz="1600" b="1" i="1" dirty="0">
              <a:effectLst/>
              <a:latin typeface="Comic Sans MS" panose="030F0702030302020204" pitchFamily="66" charset="0"/>
              <a:ea typeface="Times New Roman" panose="02020603050405020304" pitchFamily="18" charset="0"/>
            </a:endParaRP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Mathieu COPPEY,</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Chef d'équipe Imagerie et contrôle de l’organisation cellulaire (LOCCO), UMR168 – Laboratoire Physico-Chimie Institut  CURIE</a:t>
            </a:r>
          </a:p>
          <a:p>
            <a:endParaRPr lang="fr-FR" sz="1600" dirty="0">
              <a:latin typeface="Comic Sans MS" panose="030F0702030302020204" pitchFamily="66"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600" b="1" i="1" dirty="0">
                <a:solidFill>
                  <a:srgbClr val="FFFF00"/>
                </a:solidFill>
                <a:effectLst/>
                <a:latin typeface="Comic Sans MS" panose="030F0702030302020204" pitchFamily="66" charset="0"/>
                <a:ea typeface="Times New Roman" panose="02020603050405020304" pitchFamily="18" charset="0"/>
              </a:rPr>
              <a:t>COVID19, recherche et traitements antiviraux : où en est-on ?</a:t>
            </a:r>
          </a:p>
          <a:p>
            <a:pPr marL="285750" indent="-285750">
              <a:buFont typeface="Wingdings" panose="05000000000000000000" pitchFamily="2" charset="2"/>
              <a:buChar char="Ø"/>
            </a:pPr>
            <a:endParaRPr lang="fr-FR" sz="1600" b="1" i="1" dirty="0">
              <a:latin typeface="Comic Sans MS" panose="030F0702030302020204" pitchFamily="66" charset="0"/>
              <a:ea typeface="Times New Roman" panose="02020603050405020304" pitchFamily="18" charset="0"/>
            </a:endParaRPr>
          </a:p>
          <a:p>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             Bruno CANARD</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 </a:t>
            </a:r>
            <a:r>
              <a:rPr lang="fr-FR" sz="1600" dirty="0">
                <a:effectLst/>
                <a:latin typeface="Comic Sans MS" panose="030F0702030302020204" pitchFamily="66" charset="0"/>
                <a:ea typeface="Times New Roman" panose="02020603050405020304" pitchFamily="18" charset="0"/>
              </a:rPr>
              <a:t>Directeur de recherche CNRS au laboratoire Architecture et fonction des macromolécules biologiques (unité mixte CNRS/Aix-Marseille Université)</a:t>
            </a:r>
          </a:p>
          <a:p>
            <a:endParaRPr lang="fr-FR" sz="16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effectLst/>
                <a:latin typeface="Comic Sans MS" panose="030F0702030302020204" pitchFamily="66" charset="0"/>
                <a:ea typeface="Calibri" pitchFamily="34" charset="0"/>
                <a:cs typeface="Times New Roman" pitchFamily="18" charset="0"/>
              </a:rPr>
              <a:t> </a:t>
            </a:r>
            <a:endParaRPr kumimoji="0" lang="fr-FR" sz="1600" b="0" i="0" u="none" strike="noStrike" cap="none" normalizeH="0" baseline="0" dirty="0">
              <a:ln>
                <a:noFill/>
              </a:ln>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fr-FR" sz="1600" b="1" i="1" dirty="0">
                <a:solidFill>
                  <a:srgbClr val="FFFF00"/>
                </a:solidFill>
                <a:effectLst/>
                <a:latin typeface="Comic Sans MS" panose="030F0702030302020204" pitchFamily="66" charset="0"/>
                <a:ea typeface="Times New Roman" panose="02020603050405020304" pitchFamily="18" charset="0"/>
              </a:rPr>
              <a:t>Des systèmes et matériaux (ré)actifs chez les plantes</a:t>
            </a:r>
            <a:r>
              <a:rPr kumimoji="0" lang="fr-FR" sz="1600" b="0" i="0" u="none" strike="noStrike" cap="none" normalizeH="0" baseline="0" dirty="0">
                <a:ln>
                  <a:noFill/>
                </a:ln>
                <a:solidFill>
                  <a:srgbClr val="FFFF00"/>
                </a:solidFill>
                <a:effectLst/>
                <a:latin typeface="Comic Sans MS" panose="030F0702030302020204" pitchFamily="66"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fr-FR" sz="1600" b="0" i="0" u="none" strike="noStrike" cap="none" normalizeH="0" baseline="0" dirty="0">
              <a:ln>
                <a:noFill/>
              </a:ln>
              <a:effectLst/>
              <a:latin typeface="Comic Sans MS" pitchFamily="66" charset="0"/>
              <a:ea typeface="Calibri" pitchFamily="34" charset="0"/>
              <a:cs typeface="Times New Roman" pitchFamily="18" charset="0"/>
            </a:endParaRPr>
          </a:p>
          <a:p>
            <a:r>
              <a:rPr kumimoji="0" lang="fr-FR" sz="1600" b="0" i="0" u="none" strike="noStrike" cap="none" normalizeH="0" baseline="0" dirty="0">
                <a:ln>
                  <a:noFill/>
                </a:ln>
                <a:effectLst/>
                <a:latin typeface="Comic Sans MS" pitchFamily="66" charset="0"/>
                <a:ea typeface="Calibri" pitchFamily="34" charset="0"/>
                <a:cs typeface="Times New Roman" pitchFamily="18" charset="0"/>
              </a:rPr>
              <a:t>              </a:t>
            </a:r>
            <a:r>
              <a:rPr lang="fr-FR" sz="1600" b="1" dirty="0">
                <a:effectLst/>
                <a:latin typeface="Comic Sans MS" panose="030F0702030302020204" pitchFamily="66" charset="0"/>
                <a:ea typeface="Times New Roman" panose="02020603050405020304" pitchFamily="18" charset="0"/>
                <a:cs typeface="Times New Roman" panose="02020603050405020304" pitchFamily="18" charset="0"/>
              </a:rPr>
              <a:t>Olivier HAMANT, </a:t>
            </a:r>
            <a:r>
              <a:rPr lang="fr-FR" sz="1600" b="1" dirty="0">
                <a:latin typeface="Comic Sans MS" panose="030F0702030302020204" pitchFamily="66" charset="0"/>
                <a:ea typeface="Times New Roman" panose="02020603050405020304" pitchFamily="18" charset="0"/>
                <a:cs typeface="Times New Roman" panose="02020603050405020304" pitchFamily="18" charset="0"/>
              </a:rPr>
              <a:t>Directeur de Recherche,  </a:t>
            </a:r>
            <a:r>
              <a:rPr lang="fr-FR" sz="1600" dirty="0">
                <a:effectLst/>
                <a:latin typeface="Comic Sans MS" panose="030F0702030302020204" pitchFamily="66" charset="0"/>
                <a:ea typeface="Times New Roman" panose="02020603050405020304" pitchFamily="18" charset="0"/>
                <a:cs typeface="Times New Roman" panose="02020603050405020304" pitchFamily="18" charset="0"/>
              </a:rPr>
              <a:t>Laboratoire de Reproduction et développement des plantes , École Normale Supérieure (ENS) de Lyon</a:t>
            </a:r>
          </a:p>
          <a:p>
            <a:pPr eaLnBrk="0" hangingPunct="0"/>
            <a:endParaRPr lang="fr-FR" b="1" i="1" dirty="0">
              <a:solidFill>
                <a:srgbClr val="FFFF00"/>
              </a:solidFill>
              <a:latin typeface="Comic Sans MS" panose="030F0702030302020204" pitchFamily="66" charset="0"/>
              <a:ea typeface="Calibri" pitchFamily="34" charset="0"/>
              <a:cs typeface="Times New Roman" pitchFamily="18" charset="0"/>
            </a:endParaRPr>
          </a:p>
          <a:p>
            <a:endParaRPr lang="fr-FR" sz="1400" dirty="0"/>
          </a:p>
          <a:p>
            <a:pPr eaLnBrk="0" hangingPunct="0"/>
            <a:r>
              <a:rPr lang="fr-FR" sz="1400" dirty="0">
                <a:solidFill>
                  <a:srgbClr val="FFFF00"/>
                </a:solidFill>
                <a:latin typeface="Comic Sans MS" pitchFamily="66" charset="0"/>
                <a:ea typeface="Calibri" pitchFamily="34" charset="0"/>
                <a:cs typeface="Times New Roman" pitchFamily="18" charset="0"/>
              </a:rPr>
              <a:t> </a:t>
            </a:r>
          </a:p>
          <a:p>
            <a:pPr lvl="1" eaLnBrk="0" hangingPunct="0"/>
            <a:endParaRPr lang="fr-FR" sz="1000" dirty="0">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763688" y="6418872"/>
            <a:ext cx="4212264" cy="274320"/>
          </a:xfrm>
        </p:spPr>
        <p:txBody>
          <a:bodyPr/>
          <a:lstStyle/>
          <a:p>
            <a:pPr algn="ctr">
              <a:defRPr/>
            </a:pPr>
            <a:r>
              <a:rPr lang="fr-FR">
                <a:solidFill>
                  <a:srgbClr val="FF0000"/>
                </a:solidFill>
              </a:rPr>
              <a:t>Colloque AEIS--2020  28 et 29  octobre 2021</a:t>
            </a:r>
            <a:endParaRPr lang="fr-FR" dirty="0">
              <a:solidFill>
                <a:srgbClr val="FF0000"/>
              </a:solidFill>
            </a:endParaRP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8</a:t>
            </a:fld>
            <a:endParaRPr lang="fr-FR"/>
          </a:p>
        </p:txBody>
      </p:sp>
      <p:sp>
        <p:nvSpPr>
          <p:cNvPr id="4" name="Rectangle 3"/>
          <p:cNvSpPr/>
          <p:nvPr/>
        </p:nvSpPr>
        <p:spPr>
          <a:xfrm>
            <a:off x="2785299" y="332656"/>
            <a:ext cx="3467616" cy="461665"/>
          </a:xfrm>
          <a:prstGeom prst="rect">
            <a:avLst/>
          </a:prstGeom>
        </p:spPr>
        <p:txBody>
          <a:bodyPr wrap="none">
            <a:spAutoFit/>
          </a:bodyPr>
          <a:lstStyle/>
          <a:p>
            <a:pPr algn="ctr"/>
            <a:r>
              <a:rPr lang="fr-FR" sz="2400" b="1" dirty="0">
                <a:solidFill>
                  <a:srgbClr val="FF0000"/>
                </a:solidFill>
                <a:latin typeface="Comic Sans MS" pitchFamily="66" charset="0"/>
              </a:rPr>
              <a:t>Publications de l’AEIS</a:t>
            </a:r>
          </a:p>
        </p:txBody>
      </p:sp>
      <p:pic>
        <p:nvPicPr>
          <p:cNvPr id="5" name="Picture 3"/>
          <p:cNvPicPr>
            <a:picLocks noChangeAspect="1" noChangeArrowheads="1"/>
          </p:cNvPicPr>
          <p:nvPr/>
        </p:nvPicPr>
        <p:blipFill>
          <a:blip r:embed="rId2" cstate="print"/>
          <a:srcRect/>
          <a:stretch>
            <a:fillRect/>
          </a:stretch>
        </p:blipFill>
        <p:spPr bwMode="auto">
          <a:xfrm>
            <a:off x="0" y="0"/>
            <a:ext cx="1266825" cy="1052513"/>
          </a:xfrm>
          <a:prstGeom prst="rect">
            <a:avLst/>
          </a:prstGeom>
          <a:noFill/>
          <a:ln w="9525">
            <a:noFill/>
            <a:miter lim="800000"/>
            <a:headEnd/>
            <a:tailEnd/>
          </a:ln>
        </p:spPr>
      </p:pic>
      <p:sp>
        <p:nvSpPr>
          <p:cNvPr id="6" name="Rectangle 5"/>
          <p:cNvSpPr/>
          <p:nvPr/>
        </p:nvSpPr>
        <p:spPr>
          <a:xfrm>
            <a:off x="233264" y="1052513"/>
            <a:ext cx="8677472" cy="4859215"/>
          </a:xfrm>
          <a:prstGeom prst="rect">
            <a:avLst/>
          </a:prstGeom>
        </p:spPr>
        <p:txBody>
          <a:bodyPr wrap="square">
            <a:spAutoFit/>
          </a:bodyPr>
          <a:lstStyle/>
          <a:p>
            <a:pPr algn="just" eaLnBrk="0" hangingPunct="0">
              <a:lnSpc>
                <a:spcPct val="150000"/>
              </a:lnSpc>
            </a:pPr>
            <a:r>
              <a:rPr lang="fr-FR" dirty="0">
                <a:solidFill>
                  <a:srgbClr val="FFFF00"/>
                </a:solidFill>
                <a:latin typeface="Comic Sans MS" pitchFamily="66" charset="0"/>
              </a:rPr>
              <a:t>              </a:t>
            </a:r>
            <a:r>
              <a:rPr lang="fr-FR" i="1" dirty="0">
                <a:solidFill>
                  <a:srgbClr val="FFFF00"/>
                </a:solidFill>
                <a:latin typeface="Comic Sans MS" pitchFamily="66" charset="0"/>
              </a:rPr>
              <a:t>L’A.E.I.S. a crée une collection d’ouvrages de référence à partir des thèmes de nos colloques auprès de l’éditeur EDP-Sciences. </a:t>
            </a:r>
            <a:endParaRPr lang="fr-FR" i="1" dirty="0">
              <a:solidFill>
                <a:srgbClr val="92D050"/>
              </a:solidFill>
              <a:latin typeface="Comic Sans MS" pitchFamily="66" charset="0"/>
            </a:endParaRPr>
          </a:p>
          <a:p>
            <a:pPr algn="just" eaLnBrk="0" hangingPunct="0">
              <a:lnSpc>
                <a:spcPct val="150000"/>
              </a:lnSpc>
            </a:pPr>
            <a:r>
              <a:rPr lang="fr-FR" i="1" dirty="0">
                <a:solidFill>
                  <a:srgbClr val="FFC000"/>
                </a:solidFill>
                <a:latin typeface="Comic Sans MS" pitchFamily="66" charset="0"/>
              </a:rPr>
              <a:t> Ouvrages  publiés sous format  électronique, en accès libre </a:t>
            </a:r>
            <a:r>
              <a:rPr lang="fr-FR" i="1" dirty="0">
                <a:solidFill>
                  <a:srgbClr val="FFC000"/>
                </a:solidFill>
                <a:latin typeface="Comic Sans MS" pitchFamily="66" charset="0"/>
                <a:hlinkClick r:id="rId3"/>
              </a:rPr>
              <a:t>https://laboutique.edpsciences.fr/</a:t>
            </a:r>
            <a:r>
              <a:rPr lang="fr-FR" i="1" dirty="0">
                <a:solidFill>
                  <a:srgbClr val="FFC000"/>
                </a:solidFill>
                <a:latin typeface="Comic Sans MS" pitchFamily="66" charset="0"/>
              </a:rPr>
              <a:t>  ( téléchargement gratuit au format PDF) et sous format  papier en nombres limités .</a:t>
            </a:r>
            <a:r>
              <a:rPr lang="fr-FR" i="1" dirty="0">
                <a:solidFill>
                  <a:srgbClr val="FFC000"/>
                </a:solidFill>
                <a:latin typeface="Comic Sans MS" pitchFamily="66" charset="0"/>
                <a:cs typeface="Times New Roman" pitchFamily="18" charset="0"/>
              </a:rPr>
              <a:t> </a:t>
            </a:r>
          </a:p>
          <a:p>
            <a:pPr marL="342900" indent="-342900" algn="just" eaLnBrk="0" hangingPunct="0">
              <a:lnSpc>
                <a:spcPct val="200000"/>
              </a:lnSpc>
              <a:buFont typeface="+mj-lt"/>
              <a:buAutoNum type="arabicPeriod"/>
            </a:pPr>
            <a:r>
              <a:rPr lang="fr-FR" i="1" dirty="0">
                <a:solidFill>
                  <a:srgbClr val="FFFF00"/>
                </a:solidFill>
                <a:highlight>
                  <a:srgbClr val="808080"/>
                </a:highlight>
                <a:latin typeface="Comic Sans MS" pitchFamily="66" charset="0"/>
                <a:cs typeface="Times New Roman" pitchFamily="18" charset="0"/>
              </a:rPr>
              <a:t>«FORMATION DES SYSTÈMES STELLAIRES et PLANÉTAIRES/ CONDITIONS D’APPARITION DE LA VIE »</a:t>
            </a:r>
          </a:p>
          <a:p>
            <a:pPr marL="342900" indent="-342900" algn="just" eaLnBrk="0" hangingPunct="0">
              <a:lnSpc>
                <a:spcPct val="200000"/>
              </a:lnSpc>
              <a:buFont typeface="+mj-lt"/>
              <a:buAutoNum type="arabicPeriod"/>
            </a:pPr>
            <a:r>
              <a:rPr lang="fr-FR" i="1" dirty="0">
                <a:solidFill>
                  <a:srgbClr val="FFC000"/>
                </a:solidFill>
                <a:highlight>
                  <a:srgbClr val="808080"/>
                </a:highlight>
                <a:latin typeface="Comic Sans MS" pitchFamily="66" charset="0"/>
                <a:cs typeface="Times New Roman" pitchFamily="18" charset="0"/>
              </a:rPr>
              <a:t>« </a:t>
            </a:r>
            <a:r>
              <a:rPr lang="fr-FR" i="1" dirty="0">
                <a:solidFill>
                  <a:srgbClr val="FFFF00"/>
                </a:solidFill>
                <a:highlight>
                  <a:srgbClr val="808080"/>
                </a:highlight>
                <a:latin typeface="Comic Sans MS" pitchFamily="66" charset="0"/>
                <a:cs typeface="Times New Roman" pitchFamily="18" charset="0"/>
              </a:rPr>
              <a:t>ONDES MATIÈRE et UNIVERS/Relativité générale, Mécanique quantique et APPLICATIONS»</a:t>
            </a:r>
            <a:r>
              <a:rPr lang="fr-FR" i="1" dirty="0">
                <a:solidFill>
                  <a:srgbClr val="FFC000"/>
                </a:solidFill>
                <a:highlight>
                  <a:srgbClr val="808080"/>
                </a:highlight>
                <a:latin typeface="Comic Sans MS" pitchFamily="66" charset="0"/>
                <a:cs typeface="Times New Roman" pitchFamily="18" charset="0"/>
              </a:rPr>
              <a:t>. </a:t>
            </a:r>
          </a:p>
          <a:p>
            <a:pPr marL="342900" indent="-342900" algn="just" eaLnBrk="0" hangingPunct="0">
              <a:lnSpc>
                <a:spcPct val="200000"/>
              </a:lnSpc>
              <a:buFont typeface="+mj-lt"/>
              <a:buAutoNum type="arabicPeriod"/>
            </a:pPr>
            <a:r>
              <a:rPr lang="fr-FR" dirty="0">
                <a:solidFill>
                  <a:srgbClr val="FFFF00"/>
                </a:solidFill>
                <a:highlight>
                  <a:srgbClr val="808080"/>
                </a:highlight>
                <a:latin typeface="Comic Sans MS" pitchFamily="66" charset="0"/>
                <a:cs typeface="Times New Roman" pitchFamily="18" charset="0"/>
              </a:rPr>
              <a:t>« </a:t>
            </a:r>
            <a:r>
              <a:rPr lang="fr-FR" i="1" dirty="0">
                <a:solidFill>
                  <a:srgbClr val="FFFF00"/>
                </a:solidFill>
                <a:highlight>
                  <a:srgbClr val="808080"/>
                </a:highlight>
                <a:latin typeface="Comic Sans MS" pitchFamily="66" charset="0"/>
                <a:cs typeface="Times New Roman" pitchFamily="18" charset="0"/>
              </a:rPr>
              <a:t>LES SIGNATURES  NEUROBIOLOGIQUES DE LA CONSCIENCE </a:t>
            </a:r>
            <a:r>
              <a:rPr lang="fr-FR" dirty="0">
                <a:solidFill>
                  <a:srgbClr val="FFFF00"/>
                </a:solidFill>
                <a:highlight>
                  <a:srgbClr val="808080"/>
                </a:highlight>
                <a:latin typeface="Comic Sans MS" pitchFamily="66" charset="0"/>
                <a:cs typeface="Times New Roman" pitchFamily="18" charset="0"/>
              </a:rPr>
              <a:t>»</a:t>
            </a:r>
            <a:endParaRPr lang="fr-FR" dirty="0">
              <a:solidFill>
                <a:srgbClr val="FFFF00"/>
              </a:solidFill>
              <a:highlight>
                <a:srgbClr val="808080"/>
              </a:highlight>
              <a:latin typeface="Comic Sans MS" pitchFamily="66" charset="0"/>
            </a:endParaRPr>
          </a:p>
        </p:txBody>
      </p:sp>
    </p:spTree>
    <p:extLst>
      <p:ext uri="{BB962C8B-B14F-4D97-AF65-F5344CB8AC3E}">
        <p14:creationId xmlns:p14="http://schemas.microsoft.com/office/powerpoint/2010/main" val="214251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pPr>
              <a:defRPr/>
            </a:pPr>
            <a:r>
              <a:rPr lang="fr-FR"/>
              <a:t>Colloque AEIS--2020  28 et 29  octobre 2021</a:t>
            </a:r>
          </a:p>
        </p:txBody>
      </p:sp>
      <p:sp>
        <p:nvSpPr>
          <p:cNvPr id="3" name="Espace réservé du numéro de diapositive 2"/>
          <p:cNvSpPr>
            <a:spLocks noGrp="1"/>
          </p:cNvSpPr>
          <p:nvPr>
            <p:ph type="sldNum" sz="quarter" idx="12"/>
          </p:nvPr>
        </p:nvSpPr>
        <p:spPr/>
        <p:txBody>
          <a:bodyPr/>
          <a:lstStyle/>
          <a:p>
            <a:pPr>
              <a:defRPr/>
            </a:pPr>
            <a:fld id="{9DB7C08B-9399-4140-A2F3-ACC6ACC7A698}" type="slidenum">
              <a:rPr lang="fr-FR" smtClean="0"/>
              <a:pPr>
                <a:defRPr/>
              </a:pPr>
              <a:t>9</a:t>
            </a:fld>
            <a:endParaRPr lang="fr-FR"/>
          </a:p>
        </p:txBody>
      </p:sp>
      <p:sp>
        <p:nvSpPr>
          <p:cNvPr id="4" name="Rectangle 3"/>
          <p:cNvSpPr/>
          <p:nvPr/>
        </p:nvSpPr>
        <p:spPr>
          <a:xfrm>
            <a:off x="3221646" y="188640"/>
            <a:ext cx="2909772" cy="461665"/>
          </a:xfrm>
          <a:prstGeom prst="rect">
            <a:avLst/>
          </a:prstGeom>
        </p:spPr>
        <p:txBody>
          <a:bodyPr wrap="none">
            <a:spAutoFit/>
          </a:bodyPr>
          <a:lstStyle/>
          <a:p>
            <a:pPr algn="ctr"/>
            <a:r>
              <a:rPr lang="fr-FR" sz="2400" dirty="0">
                <a:solidFill>
                  <a:srgbClr val="FF0000"/>
                </a:solidFill>
                <a:latin typeface="Comic Sans MS" pitchFamily="66" charset="0"/>
              </a:rPr>
              <a:t>REMERCIEMENTS</a:t>
            </a:r>
          </a:p>
        </p:txBody>
      </p:sp>
      <p:sp>
        <p:nvSpPr>
          <p:cNvPr id="5" name="Rectangle 4"/>
          <p:cNvSpPr/>
          <p:nvPr/>
        </p:nvSpPr>
        <p:spPr>
          <a:xfrm>
            <a:off x="179512" y="620688"/>
            <a:ext cx="8964488" cy="5632311"/>
          </a:xfrm>
          <a:prstGeom prst="rect">
            <a:avLst/>
          </a:prstGeom>
        </p:spPr>
        <p:txBody>
          <a:bodyPr wrap="square">
            <a:spAutoFit/>
          </a:bodyPr>
          <a:lstStyle/>
          <a:p>
            <a:pPr>
              <a:lnSpc>
                <a:spcPct val="150000"/>
              </a:lnSpc>
              <a:buFont typeface="Arial" pitchFamily="34" charset="0"/>
              <a:buChar char="•"/>
            </a:pPr>
            <a:r>
              <a:rPr lang="fr-FR" dirty="0">
                <a:solidFill>
                  <a:srgbClr val="FFFF00"/>
                </a:solidFill>
                <a:latin typeface="Comic Sans MS" pitchFamily="66" charset="0"/>
              </a:rPr>
              <a:t>               L’AEIS remercie très sincèrement les personnes et les organismes suivants</a:t>
            </a:r>
            <a:r>
              <a:rPr lang="fr-FR" dirty="0">
                <a:solidFill>
                  <a:srgbClr val="92D050"/>
                </a:solidFill>
                <a:latin typeface="Comic Sans MS" pitchFamily="66" charset="0"/>
              </a:rPr>
              <a:t>.</a:t>
            </a:r>
          </a:p>
          <a:p>
            <a:pPr>
              <a:lnSpc>
                <a:spcPct val="150000"/>
              </a:lnSpc>
              <a:buFont typeface="Wingdings" pitchFamily="2" charset="2"/>
              <a:buChar char="Ø"/>
            </a:pPr>
            <a:r>
              <a:rPr lang="fr-FR" dirty="0">
                <a:solidFill>
                  <a:srgbClr val="FFC000"/>
                </a:solidFill>
                <a:latin typeface="Comic Sans MS" pitchFamily="66" charset="0"/>
              </a:rPr>
              <a:t>Mmes et MM. Les conférencières/conférenciers</a:t>
            </a:r>
          </a:p>
          <a:p>
            <a:pPr>
              <a:lnSpc>
                <a:spcPct val="150000"/>
              </a:lnSpc>
              <a:buFont typeface="Arial" pitchFamily="34" charset="0"/>
              <a:buChar char="•"/>
            </a:pPr>
            <a:r>
              <a:rPr lang="fr-FR" dirty="0">
                <a:solidFill>
                  <a:srgbClr val="FFC000"/>
                </a:solidFill>
                <a:latin typeface="Comic Sans MS" pitchFamily="66" charset="0"/>
              </a:rPr>
              <a:t>Les membres de la  commission  scientifique interne et modératrice/modérateurs de sessions ainsi que les membres du Comité d’organisation</a:t>
            </a:r>
          </a:p>
          <a:p>
            <a:pPr>
              <a:lnSpc>
                <a:spcPct val="150000"/>
              </a:lnSpc>
              <a:buFont typeface="Arial" pitchFamily="34" charset="0"/>
              <a:buChar char="•"/>
            </a:pPr>
            <a:r>
              <a:rPr lang="fr-FR" dirty="0">
                <a:solidFill>
                  <a:srgbClr val="FFC000"/>
                </a:solidFill>
                <a:latin typeface="Comic Sans MS" pitchFamily="66" charset="0"/>
              </a:rPr>
              <a:t>M. </a:t>
            </a:r>
            <a:r>
              <a:rPr lang="fr-FR" dirty="0" err="1">
                <a:solidFill>
                  <a:srgbClr val="FFC000"/>
                </a:solidFill>
                <a:latin typeface="Comic Sans MS" pitchFamily="66" charset="0"/>
              </a:rPr>
              <a:t>Gilain</a:t>
            </a:r>
            <a:r>
              <a:rPr lang="fr-FR" dirty="0">
                <a:solidFill>
                  <a:srgbClr val="FFC000"/>
                </a:solidFill>
                <a:latin typeface="Comic Sans MS" pitchFamily="66" charset="0"/>
              </a:rPr>
              <a:t> régisseur de l’Institut Curie, M. Duployé coordinateur audiovisuel et ses collaborateurs</a:t>
            </a:r>
          </a:p>
          <a:p>
            <a:pPr>
              <a:lnSpc>
                <a:spcPct val="150000"/>
              </a:lnSpc>
              <a:buFont typeface="Arial" pitchFamily="34" charset="0"/>
              <a:buChar char="•"/>
            </a:pPr>
            <a:r>
              <a:rPr lang="fr-FR" dirty="0">
                <a:solidFill>
                  <a:srgbClr val="FFC000"/>
                </a:solidFill>
                <a:latin typeface="Comic Sans MS" pitchFamily="66" charset="0"/>
              </a:rPr>
              <a:t>L’AX, Association des anciens élèves et diplômés de l’École Polytechnique</a:t>
            </a:r>
          </a:p>
          <a:p>
            <a:pPr>
              <a:lnSpc>
                <a:spcPct val="150000"/>
              </a:lnSpc>
              <a:buFont typeface="Arial" pitchFamily="34" charset="0"/>
              <a:buChar char="•"/>
            </a:pPr>
            <a:r>
              <a:rPr lang="fr-FR" dirty="0">
                <a:solidFill>
                  <a:srgbClr val="FFC000"/>
                </a:solidFill>
                <a:latin typeface="Comic Sans MS" pitchFamily="66" charset="0"/>
              </a:rPr>
              <a:t>Mme  </a:t>
            </a:r>
            <a:r>
              <a:rPr lang="fr-FR" dirty="0">
                <a:solidFill>
                  <a:srgbClr val="FFC000"/>
                </a:solidFill>
              </a:rPr>
              <a:t>Elsa </a:t>
            </a:r>
            <a:r>
              <a:rPr lang="fr-FR" dirty="0" err="1">
                <a:solidFill>
                  <a:srgbClr val="FFC000"/>
                </a:solidFill>
              </a:rPr>
              <a:t>Cortijo</a:t>
            </a:r>
            <a:r>
              <a:rPr lang="fr-FR" dirty="0">
                <a:solidFill>
                  <a:srgbClr val="FFC000"/>
                </a:solidFill>
                <a:latin typeface="Comic Sans MS" pitchFamily="66" charset="0"/>
              </a:rPr>
              <a:t>, Directrice  de la Recherche fondamentale  du CEA.</a:t>
            </a:r>
          </a:p>
          <a:p>
            <a:pPr>
              <a:lnSpc>
                <a:spcPct val="150000"/>
              </a:lnSpc>
              <a:buFont typeface="Wingdings" pitchFamily="2" charset="2"/>
              <a:buChar char="Ø"/>
            </a:pPr>
            <a:r>
              <a:rPr lang="fr-FR" dirty="0">
                <a:solidFill>
                  <a:srgbClr val="FFFF00"/>
                </a:solidFill>
                <a:latin typeface="Comic Sans MS" pitchFamily="66" charset="0"/>
              </a:rPr>
              <a:t>L’AEIS a bénéficié du soutien des institutions et sociétés savantes suivantes</a:t>
            </a:r>
            <a:r>
              <a:rPr lang="fr-FR" dirty="0">
                <a:solidFill>
                  <a:srgbClr val="92D050"/>
                </a:solidFill>
                <a:latin typeface="Comic Sans MS" pitchFamily="66" charset="0"/>
              </a:rPr>
              <a:t>:</a:t>
            </a:r>
            <a:endParaRPr lang="fr-FR" dirty="0">
              <a:solidFill>
                <a:srgbClr val="FFC000"/>
              </a:solidFill>
              <a:latin typeface="Comic Sans MS" pitchFamily="66" charset="0"/>
            </a:endParaRPr>
          </a:p>
          <a:p>
            <a:pPr>
              <a:lnSpc>
                <a:spcPct val="150000"/>
              </a:lnSpc>
              <a:buFont typeface="Arial" pitchFamily="34" charset="0"/>
              <a:buChar char="•"/>
            </a:pPr>
            <a:r>
              <a:rPr lang="fr-FR" dirty="0">
                <a:solidFill>
                  <a:srgbClr val="FFC000"/>
                </a:solidFill>
                <a:latin typeface="Comic Sans MS" pitchFamily="66" charset="0"/>
              </a:rPr>
              <a:t>Commissariat à l’Énergie Atomique</a:t>
            </a:r>
          </a:p>
          <a:p>
            <a:pPr>
              <a:lnSpc>
                <a:spcPct val="150000"/>
              </a:lnSpc>
              <a:buFont typeface="Arial" pitchFamily="34" charset="0"/>
              <a:buChar char="•"/>
            </a:pPr>
            <a:r>
              <a:rPr lang="fr-FR" dirty="0">
                <a:solidFill>
                  <a:srgbClr val="FFC000"/>
                </a:solidFill>
                <a:latin typeface="Comic Sans MS" pitchFamily="66" charset="0"/>
              </a:rPr>
              <a:t>La mutuelle des Affaires étrangères et de l’Europe</a:t>
            </a:r>
          </a:p>
          <a:p>
            <a:pPr>
              <a:buFont typeface="Arial" pitchFamily="34" charset="0"/>
              <a:buChar char="•"/>
            </a:pPr>
            <a:endParaRPr lang="fr-FR" dirty="0">
              <a:solidFill>
                <a:srgbClr val="FFC000"/>
              </a:solidFill>
              <a:latin typeface="Comic Sans MS" pitchFamily="66" charset="0"/>
            </a:endParaRPr>
          </a:p>
          <a:p>
            <a:pPr>
              <a:buFont typeface="Arial" pitchFamily="34" charset="0"/>
              <a:buChar char="•"/>
            </a:pPr>
            <a:endParaRPr lang="fr-FR" dirty="0">
              <a:solidFill>
                <a:srgbClr val="FFC000"/>
              </a:solidFill>
              <a:latin typeface="Comic Sans MS" pitchFamily="66" charset="0"/>
            </a:endParaRPr>
          </a:p>
        </p:txBody>
      </p:sp>
      <p:pic>
        <p:nvPicPr>
          <p:cNvPr id="6" name="Picture 3"/>
          <p:cNvPicPr>
            <a:picLocks noChangeAspect="1" noChangeArrowheads="1"/>
          </p:cNvPicPr>
          <p:nvPr/>
        </p:nvPicPr>
        <p:blipFill>
          <a:blip r:embed="rId2" cstate="print"/>
          <a:srcRect/>
          <a:stretch>
            <a:fillRect/>
          </a:stretch>
        </p:blipFill>
        <p:spPr bwMode="auto">
          <a:xfrm>
            <a:off x="0" y="0"/>
            <a:ext cx="1266825" cy="10525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4140</TotalTime>
  <Words>1341</Words>
  <Application>Microsoft Office PowerPoint</Application>
  <PresentationFormat>Affichage à l'écran (4:3)</PresentationFormat>
  <Paragraphs>179</Paragraphs>
  <Slides>10</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Comic Sans MS</vt:lpstr>
      <vt:lpstr>Roboto-Regular</vt:lpstr>
      <vt:lpstr>Rockwell</vt:lpstr>
      <vt:lpstr>Times New Roman</vt:lpstr>
      <vt:lpstr>Wingdings</vt:lpstr>
      <vt:lpstr>Wingdings 2</vt:lpstr>
      <vt:lpstr>Fonderie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CNAM-Paris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MASTRANGELO</dc:creator>
  <cp:lastModifiedBy>Bonte Pierre-Emmanuel</cp:lastModifiedBy>
  <cp:revision>148</cp:revision>
  <dcterms:created xsi:type="dcterms:W3CDTF">2014-01-03T18:18:47Z</dcterms:created>
  <dcterms:modified xsi:type="dcterms:W3CDTF">2021-10-28T06:53:02Z</dcterms:modified>
</cp:coreProperties>
</file>